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2"/>
  </p:notesMasterIdLst>
  <p:handoutMasterIdLst>
    <p:handoutMasterId r:id="rId13"/>
  </p:handoutMasterIdLst>
  <p:sldIdLst>
    <p:sldId id="256" r:id="rId4"/>
    <p:sldId id="264" r:id="rId5"/>
    <p:sldId id="265" r:id="rId6"/>
    <p:sldId id="269" r:id="rId7"/>
    <p:sldId id="266" r:id="rId8"/>
    <p:sldId id="267" r:id="rId9"/>
    <p:sldId id="268" r:id="rId10"/>
    <p:sldId id="263" r:id="rId11"/>
  </p:sldIdLst>
  <p:sldSz cx="10080625" cy="755967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3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4498A32F-7551-44D9-ACCB-8655AEB3E191}" type="slidenum">
              <a:t>‹N°›</a:t>
            </a:fld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535179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513699CF-56C6-44EF-ACDD-A23FBC2928D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6517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  <a:cs typeface="Arial Unicode MS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8CC0CD0-88A0-4269-A36B-9CD5282E6B61}" type="slidenum">
              <a:t>1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pPr indent="0"/>
            <a:endParaRPr lang="fr-FR" sz="281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607B48C-E49C-4C48-9A51-EF91B4A0344D}" type="slidenum">
              <a:t>2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 vert="horz" compatLnSpc="1"/>
          <a:lstStyle/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810">
              <a:solidFill>
                <a:srgbClr val="000000"/>
              </a:solidFill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4285809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607B48C-E49C-4C48-9A51-EF91B4A0344D}" type="slidenum">
              <a:t>3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 vert="horz" compatLnSpc="1"/>
          <a:lstStyle/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810">
              <a:solidFill>
                <a:srgbClr val="000000"/>
              </a:solidFill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845034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607B48C-E49C-4C48-9A51-EF91B4A0344D}" type="slidenum">
              <a:t>4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 vert="horz" compatLnSpc="1"/>
          <a:lstStyle/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810">
              <a:solidFill>
                <a:srgbClr val="000000"/>
              </a:solidFill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923658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607B48C-E49C-4C48-9A51-EF91B4A0344D}" type="slidenum">
              <a:t>5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 vert="horz" compatLnSpc="1"/>
          <a:lstStyle/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810">
              <a:solidFill>
                <a:srgbClr val="000000"/>
              </a:solidFill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5222025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607B48C-E49C-4C48-9A51-EF91B4A0344D}" type="slidenum">
              <a:t>6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 vert="horz" compatLnSpc="1"/>
          <a:lstStyle/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810">
              <a:solidFill>
                <a:srgbClr val="000000"/>
              </a:solidFill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903784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607B48C-E49C-4C48-9A51-EF91B4A0344D}" type="slidenum">
              <a:t>7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 vert="horz" compatLnSpc="1"/>
          <a:lstStyle/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810">
              <a:solidFill>
                <a:srgbClr val="000000"/>
              </a:solidFill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849428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83AC7A-54A1-486B-8312-0422A2B088D0}" type="slidenum">
              <a:t>8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pPr indent="0"/>
            <a:endParaRPr lang="fr-FR" sz="2810">
              <a:latin typeface="Arial" pitchFamily="1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F1928DB-4A19-4BB0-B5DF-F6D3B5B95AB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982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3FA4822-CD7F-4384-A0C5-EF4499C078E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38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4B021B-B813-4C78-B264-810DE37C516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2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7CB9A5E-1D71-4F12-B27D-811DD9AE350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8636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49C7BB3-F593-4BD7-969A-43977C35F62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98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EB524EB-90BA-4798-8D8C-090AC620032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525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359275" cy="498951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14913" y="1768475"/>
            <a:ext cx="4359275" cy="498951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A61E02B-2011-4B43-A670-61810DBD283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05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1D2DACD-074B-4E1E-A04D-A74F9F40183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09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EC8398-086F-48D7-AC56-3DF45E01CB0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6905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782C2C-C6AA-4465-BF34-6830AEC0961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1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75EBB56-66B1-4242-A359-5D2DB3575F8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5622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E2A5B42-AB5D-4552-AD27-369677A1180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045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581022E-EEA2-454A-A24D-168ED475A0F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491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EAC2761-AECC-4387-A436-CD05CC76419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67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9A62E8-85EF-4724-ADA7-8BCB3F226FF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057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727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1741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5283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359275" cy="498951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14913" y="1768475"/>
            <a:ext cx="4359275" cy="498951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087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194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731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248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301E7FC-EE69-4589-869E-0C9FEDF7890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663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21749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3183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06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176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117F280-194E-4A20-9B5A-A27D29723B9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357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DF26BD5-9AC7-460C-9F6A-F0F41D8F894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832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AC51B6F-4EB1-4CCC-B6F3-79045661FE3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89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8C794FB-063A-48EA-A321-5614B1EED36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3033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97D71CC-17AB-4C65-8848-79E8D5265D7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1157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D41EFD7-FCBC-478A-8715-90047795F57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5539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998E5ED9-E083-454D-9FB2-2B45A25829C7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fr-FR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  <a:cs typeface="Arial Unicode MS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fr-FR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  <a:cs typeface="Arial Unicode MS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8870040" cy="4989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7803720" y="7703999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F996B0BC-CAD5-45E0-A643-32ECC1FFF011}" type="slidenum"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460080" y="368279"/>
            <a:ext cx="6308280" cy="639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4">
            <a:lum/>
            <a:alphaModFix/>
          </a:blip>
          <a:srcRect/>
          <a:stretch>
            <a:fillRect/>
          </a:stretch>
        </p:blipFill>
        <p:spPr>
          <a:xfrm>
            <a:off x="1440" y="6480000"/>
            <a:ext cx="10078560" cy="108216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fr-FR" sz="4400" b="0" i="0" u="none" strike="noStrike" kern="1200">
          <a:ln>
            <a:noFill/>
          </a:ln>
          <a:latin typeface="Arial" pitchFamily="18"/>
          <a:ea typeface="Microsoft YaHei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7"/>
        </a:spcAft>
        <a:tabLst/>
        <a:defRPr lang="fr-FR" sz="3200" b="0" i="0" u="none" strike="noStrike" kern="1200">
          <a:ln>
            <a:noFill/>
          </a:ln>
          <a:latin typeface="Arial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 compatLnSpc="1"/>
          <a:lstStyle/>
          <a:p>
            <a:endParaRPr lang="fr-FR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503999" y="1768680"/>
            <a:ext cx="8870040" cy="4989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>
            <a:no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720" y="6562800"/>
            <a:ext cx="10079640" cy="103355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/>
          <p:cNvSpPr txBox="1"/>
          <p:nvPr/>
        </p:nvSpPr>
        <p:spPr>
          <a:xfrm>
            <a:off x="7659720" y="7343999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/>
          <a:p>
            <a:pPr lvl="0" algn="r" rtl="0" hangingPunct="0">
              <a:buNone/>
              <a:tabLst/>
            </a:pPr>
            <a:fld id="{EBBD4DEE-5BC5-4B4C-92A9-50977CF26470}" type="slidenum">
              <a:t>‹N°›</a:t>
            </a:fld>
            <a:endParaRPr lang="fr-FR" sz="1400" kern="1200">
              <a:latin typeface="Liberation Serif" pitchFamily="18"/>
              <a:ea typeface="Segoe UI" pitchFamily="2"/>
              <a:cs typeface="Tahoma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indent="0" algn="ctr" rtl="0" hangingPunct="1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fr-FR" sz="5670" b="0" i="0" u="none" strike="noStrike" kern="1200" baseline="0">
          <a:ln>
            <a:noFill/>
          </a:ln>
          <a:solidFill>
            <a:srgbClr val="000000"/>
          </a:solidFill>
          <a:latin typeface="Arial" pitchFamily="34"/>
          <a:cs typeface="Arial" pitchFamily="34"/>
        </a:defRPr>
      </a:lvl1pPr>
    </p:titleStyle>
    <p:bodyStyle>
      <a:lvl1pPr marL="0" marR="0" indent="0" algn="l" rtl="0" hangingPunct="1">
        <a:lnSpc>
          <a:spcPct val="100000"/>
        </a:lnSpc>
        <a:spcBef>
          <a:spcPts val="879"/>
        </a:spcBef>
        <a:spcAft>
          <a:spcPts val="0"/>
        </a:spcAft>
        <a:tabLst>
          <a:tab pos="571320" algn="l"/>
          <a:tab pos="1485719" algn="l"/>
          <a:tab pos="2400119" algn="l"/>
          <a:tab pos="3314519" algn="l"/>
          <a:tab pos="4228919" algn="l"/>
          <a:tab pos="5143320" algn="l"/>
          <a:tab pos="6057720" algn="l"/>
          <a:tab pos="6972120" algn="l"/>
          <a:tab pos="7886520" algn="l"/>
          <a:tab pos="8800920" algn="l"/>
          <a:tab pos="9715320" algn="l"/>
        </a:tabLst>
        <a:defRPr lang="fr-FR" sz="3530" b="0" i="0" u="none" strike="noStrike" kern="1200" baseline="0">
          <a:ln>
            <a:noFill/>
          </a:ln>
          <a:solidFill>
            <a:srgbClr val="000000"/>
          </a:solidFill>
          <a:latin typeface="Arial" pitchFamily="34"/>
          <a:cs typeface="Arial" pitchFamily="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athieu.rabaud@cerema.fr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9EE4C29-E235-420A-A51C-7FD1A872196C}" type="slidenum">
              <a:t>1</a:t>
            </a:fld>
            <a:endParaRPr lang="fr-FR"/>
          </a:p>
        </p:txBody>
      </p:sp>
      <p:sp>
        <p:nvSpPr>
          <p:cNvPr id="3" name="Rectangle 9"/>
          <p:cNvSpPr/>
          <p:nvPr/>
        </p:nvSpPr>
        <p:spPr>
          <a:xfrm>
            <a:off x="1007999" y="5730120"/>
            <a:ext cx="8078399" cy="35035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dirty="0" smtClean="0">
                <a:ln>
                  <a:noFill/>
                </a:ln>
                <a:solidFill>
                  <a:srgbClr val="878787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Cerema</a:t>
            </a:r>
            <a:endParaRPr lang="fr-FR" sz="1600" b="0" i="0" u="none" strike="noStrike" kern="1200" dirty="0">
              <a:ln>
                <a:noFill/>
              </a:ln>
              <a:solidFill>
                <a:srgbClr val="878787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</p:txBody>
      </p:sp>
      <p:sp>
        <p:nvSpPr>
          <p:cNvPr id="5" name="Rectangle 14"/>
          <p:cNvSpPr/>
          <p:nvPr/>
        </p:nvSpPr>
        <p:spPr>
          <a:xfrm>
            <a:off x="23938" y="2163533"/>
            <a:ext cx="10046520" cy="326461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 hangingPunct="0"/>
            <a:r>
              <a:rPr lang="fr-FR" sz="4300" dirty="0" smtClean="0">
                <a:solidFill>
                  <a:srgbClr val="EF7C00"/>
                </a:solidFill>
                <a:latin typeface="Arial" pitchFamily="34"/>
                <a:ea typeface="DaxOT-Medium" pitchFamily="50"/>
                <a:cs typeface="DaxOT-Medium" pitchFamily="50"/>
              </a:rPr>
              <a:t>OBSMMA :</a:t>
            </a:r>
          </a:p>
          <a:p>
            <a:pPr algn="ctr" hangingPunct="0"/>
            <a:r>
              <a:rPr lang="fr-FR" sz="4300" dirty="0" smtClean="0">
                <a:solidFill>
                  <a:srgbClr val="EF7C00"/>
                </a:solidFill>
                <a:latin typeface="Arial" pitchFamily="34"/>
                <a:ea typeface="DaxOT-Medium" pitchFamily="50"/>
                <a:cs typeface="DaxOT-Medium" pitchFamily="50"/>
              </a:rPr>
              <a:t>Observatoire de la </a:t>
            </a:r>
            <a:br>
              <a:rPr lang="fr-FR" sz="4300" dirty="0" smtClean="0">
                <a:solidFill>
                  <a:srgbClr val="EF7C00"/>
                </a:solidFill>
                <a:latin typeface="Arial" pitchFamily="34"/>
                <a:ea typeface="DaxOT-Medium" pitchFamily="50"/>
                <a:cs typeface="DaxOT-Medium" pitchFamily="50"/>
              </a:rPr>
            </a:br>
            <a:r>
              <a:rPr lang="fr-FR" sz="4300" dirty="0" smtClean="0">
                <a:solidFill>
                  <a:srgbClr val="EF7C00"/>
                </a:solidFill>
                <a:latin typeface="Arial" pitchFamily="34"/>
                <a:ea typeface="DaxOT-Medium" pitchFamily="50"/>
                <a:cs typeface="DaxOT-Medium" pitchFamily="50"/>
              </a:rPr>
              <a:t>Mobilité des Modes Actifs</a:t>
            </a:r>
            <a:endParaRPr lang="fr-FR" sz="4300" dirty="0" smtClean="0">
              <a:solidFill>
                <a:srgbClr val="EF7C00"/>
              </a:solidFill>
              <a:latin typeface="Arial" pitchFamily="34"/>
              <a:ea typeface="DaxOT-Medium" pitchFamily="50"/>
              <a:cs typeface="DaxOT-Medium" pitchFamily="50"/>
            </a:endParaRPr>
          </a:p>
          <a:p>
            <a:pPr algn="ctr" hangingPunct="0"/>
            <a:endParaRPr lang="fr-FR" sz="4300" dirty="0">
              <a:solidFill>
                <a:srgbClr val="EF7C00"/>
              </a:solidFill>
              <a:latin typeface="Arial" pitchFamily="34"/>
              <a:ea typeface="DaxOT-Medium" pitchFamily="50"/>
              <a:cs typeface="DaxOT-Medium" pitchFamily="50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4300" b="0" i="0" u="none" strike="noStrike" kern="1200" dirty="0">
              <a:ln>
                <a:noFill/>
              </a:ln>
              <a:solidFill>
                <a:srgbClr val="EF7C00"/>
              </a:solidFill>
              <a:latin typeface="Arial" pitchFamily="34"/>
              <a:ea typeface="DaxOT-Medium" pitchFamily="50"/>
              <a:cs typeface="DaxOT-Medium" pitchFamily="5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/>
          <p:nvPr/>
        </p:nvSpPr>
        <p:spPr>
          <a:xfrm>
            <a:off x="930960" y="302760"/>
            <a:ext cx="6690240" cy="60170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4300" b="0" i="0" u="none" strike="noStrike" kern="1200" cap="none" dirty="0" smtClean="0">
                <a:ln>
                  <a:noFill/>
                </a:ln>
                <a:solidFill>
                  <a:srgbClr val="EF7C0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OBSMMA</a:t>
            </a:r>
            <a:endParaRPr lang="fr-FR" sz="4300" b="0" i="0" u="none" strike="noStrike" kern="1200" cap="none" dirty="0">
              <a:ln>
                <a:noFill/>
              </a:ln>
              <a:solidFill>
                <a:srgbClr val="EF7C0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</p:txBody>
      </p:sp>
      <p:sp>
        <p:nvSpPr>
          <p:cNvPr id="3" name="Rectangle 6"/>
          <p:cNvSpPr/>
          <p:nvPr/>
        </p:nvSpPr>
        <p:spPr>
          <a:xfrm>
            <a:off x="240730" y="1646061"/>
            <a:ext cx="9579130" cy="392825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fr-FR" sz="2600" b="0" i="0" u="none" strike="noStrike" kern="1200" cap="none" dirty="0" smtClean="0">
                <a:ln>
                  <a:noFill/>
                </a:ln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 </a:t>
            </a:r>
            <a:r>
              <a:rPr lang="fr-FR" sz="2600" b="0" i="0" u="none" strike="noStrike" kern="1200" cap="none" dirty="0" smtClean="0">
                <a:ln>
                  <a:noFill/>
                </a:ln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La DSR souhaite pouvoir mettre en rapport les niveaux d’accidentalité observés avec les pratiques des différents modes de déplacement afin de pouvoir estimer le niveau d’exposition au risque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endParaRPr lang="fr-FR" sz="2600" dirty="0"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fr-FR" sz="2600" b="0" i="0" u="none" strike="noStrike" kern="1200" cap="none" dirty="0" smtClean="0">
                <a:ln>
                  <a:noFill/>
                </a:ln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 Des données existent par ailleurs sur la circulation automobile et en deux-roues motorisés…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endParaRPr lang="fr-FR" sz="2600" dirty="0"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fr-FR" sz="2600" b="0" i="0" u="none" strike="noStrike" kern="1200" cap="none" dirty="0" smtClean="0">
                <a:ln>
                  <a:noFill/>
                </a:ln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 L’usage des modes actifs est trop mal connue au niveau national aujourd’hui</a:t>
            </a:r>
            <a:endParaRPr lang="fr-FR" sz="2600" b="0" i="0" u="none" strike="noStrike" kern="1200" cap="none" dirty="0">
              <a:ln>
                <a:noFill/>
              </a:ln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52536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/>
          <p:nvPr/>
        </p:nvSpPr>
        <p:spPr>
          <a:xfrm>
            <a:off x="930960" y="302760"/>
            <a:ext cx="6690240" cy="60170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4300" b="0" i="0" u="none" strike="noStrike" kern="1200" cap="none" dirty="0" smtClean="0">
                <a:ln>
                  <a:noFill/>
                </a:ln>
                <a:solidFill>
                  <a:srgbClr val="EF7C0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OBSMMA</a:t>
            </a:r>
            <a:endParaRPr lang="fr-FR" sz="4300" b="0" i="0" u="none" strike="noStrike" kern="1200" cap="none" dirty="0">
              <a:ln>
                <a:noFill/>
              </a:ln>
              <a:solidFill>
                <a:srgbClr val="EF7C0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</p:txBody>
      </p:sp>
      <p:sp>
        <p:nvSpPr>
          <p:cNvPr id="3" name="Rectangle 6"/>
          <p:cNvSpPr/>
          <p:nvPr/>
        </p:nvSpPr>
        <p:spPr>
          <a:xfrm>
            <a:off x="240730" y="1646061"/>
            <a:ext cx="9579130" cy="354488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fr-FR" sz="2600" b="0" i="0" u="none" strike="noStrike" kern="1200" cap="none" dirty="0" smtClean="0">
                <a:ln>
                  <a:noFill/>
                </a:ln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 </a:t>
            </a:r>
            <a:r>
              <a:rPr lang="fr-FR" sz="2600" b="0" i="0" u="none" strike="noStrike" kern="1200" cap="none" dirty="0" smtClean="0">
                <a:ln>
                  <a:noFill/>
                </a:ln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Le Cerema, Le Club des Villes et Territoires Cyclables ainsi que </a:t>
            </a:r>
            <a:r>
              <a:rPr lang="fr-FR" sz="2600" b="0" i="0" u="none" strike="noStrike" kern="1200" cap="none" dirty="0" err="1" smtClean="0">
                <a:ln>
                  <a:noFill/>
                </a:ln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Vélo&amp;Territoires</a:t>
            </a:r>
            <a:r>
              <a:rPr lang="fr-FR" sz="2600" b="0" i="0" u="none" strike="noStrike" kern="1200" cap="none" dirty="0" smtClean="0">
                <a:ln>
                  <a:noFill/>
                </a:ln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 ont proposé une méthodologie permettant à terme de mettre en place un observatoire annuel de la mobilité à pied, à vélo, mais aussi en EDP !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endParaRPr lang="fr-FR" sz="2600" dirty="0"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endParaRPr lang="fr-FR" sz="2600" b="0" i="0" u="none" strike="noStrike" kern="1200" cap="none" dirty="0" smtClean="0">
              <a:ln>
                <a:noFill/>
              </a:ln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fr-FR" sz="2600" dirty="0"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 </a:t>
            </a:r>
            <a:r>
              <a:rPr lang="fr-FR" sz="2600" dirty="0" smtClean="0"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Deux approches complémentaires seront mises en œuvre :</a:t>
            </a:r>
          </a:p>
          <a:p>
            <a:pPr lvl="1" hangingPunct="0">
              <a:buSzPct val="45000"/>
              <a:buFont typeface="StarSymbol"/>
              <a:buChar char="●"/>
            </a:pPr>
            <a:r>
              <a:rPr lang="fr-FR" sz="2600" b="0" i="0" u="none" strike="noStrike" kern="1200" cap="none" dirty="0">
                <a:ln>
                  <a:noFill/>
                </a:ln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 </a:t>
            </a:r>
            <a:r>
              <a:rPr lang="fr-FR" sz="2600" b="0" i="0" u="none" strike="noStrike" kern="1200" cap="none" dirty="0" smtClean="0">
                <a:ln>
                  <a:noFill/>
                </a:ln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données de mobilité</a:t>
            </a:r>
          </a:p>
          <a:p>
            <a:pPr lvl="1" hangingPunct="0">
              <a:buSzPct val="45000"/>
              <a:buFont typeface="StarSymbol"/>
              <a:buChar char="●"/>
            </a:pPr>
            <a:r>
              <a:rPr lang="fr-FR" sz="2600" dirty="0"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 </a:t>
            </a:r>
            <a:r>
              <a:rPr lang="fr-FR" sz="2600" dirty="0" smtClean="0"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comptages in situ</a:t>
            </a:r>
            <a:endParaRPr lang="fr-FR" sz="2600" b="0" i="0" u="none" strike="noStrike" kern="1200" cap="none" dirty="0">
              <a:ln>
                <a:noFill/>
              </a:ln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3500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/>
          <p:nvPr/>
        </p:nvSpPr>
        <p:spPr>
          <a:xfrm>
            <a:off x="930960" y="302760"/>
            <a:ext cx="6690240" cy="60170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4300" b="0" i="0" u="none" strike="noStrike" kern="1200" cap="none" dirty="0" smtClean="0">
                <a:ln>
                  <a:noFill/>
                </a:ln>
                <a:solidFill>
                  <a:srgbClr val="EF7C0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OBSMMA - calendrier</a:t>
            </a:r>
            <a:endParaRPr lang="fr-FR" sz="4300" b="0" i="0" u="none" strike="noStrike" kern="1200" cap="none" dirty="0">
              <a:ln>
                <a:noFill/>
              </a:ln>
              <a:solidFill>
                <a:srgbClr val="EF7C0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</p:txBody>
      </p:sp>
      <p:sp>
        <p:nvSpPr>
          <p:cNvPr id="3" name="Rectangle 6"/>
          <p:cNvSpPr/>
          <p:nvPr/>
        </p:nvSpPr>
        <p:spPr>
          <a:xfrm>
            <a:off x="240730" y="1646061"/>
            <a:ext cx="9579130" cy="431163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fr-FR" sz="2600" b="0" i="0" u="none" strike="noStrike" kern="1200" cap="none" dirty="0" smtClean="0">
                <a:ln>
                  <a:noFill/>
                </a:ln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 </a:t>
            </a:r>
            <a:r>
              <a:rPr lang="fr-FR" sz="2600" b="0" i="0" u="none" strike="noStrike" kern="1200" cap="none" dirty="0" smtClean="0">
                <a:ln>
                  <a:noFill/>
                </a:ln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Début du projet : Novembre 2019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endParaRPr lang="fr-FR" sz="2600" dirty="0"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fr-FR" sz="2600" dirty="0" smtClean="0"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 Fin du projet : Février 2022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endParaRPr lang="fr-FR" sz="2600" dirty="0"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fr-FR" sz="2600" dirty="0" smtClean="0"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 Financement : DSR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endParaRPr lang="fr-FR" sz="2600" dirty="0"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endParaRPr lang="fr-FR" sz="2600" dirty="0" smtClean="0"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tabLst/>
            </a:pPr>
            <a:r>
              <a:rPr lang="fr-FR" sz="2600" dirty="0"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 </a:t>
            </a:r>
            <a:r>
              <a:rPr lang="fr-FR" sz="2600" dirty="0" smtClean="0"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Objectif : fournir les éléments méthodologiques nécessaires au déploiement d’un observatoire annuel de la mobilité des modes actifs à l’échelle nationale</a:t>
            </a:r>
            <a:endParaRPr lang="fr-FR" sz="2600" dirty="0"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hangingPunct="0">
              <a:buSzPct val="45000"/>
            </a:pPr>
            <a:endParaRPr lang="fr-FR" sz="2600" b="0" i="0" u="none" strike="noStrike" kern="1200" cap="none" dirty="0">
              <a:ln>
                <a:noFill/>
              </a:ln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1043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/>
          <p:nvPr/>
        </p:nvSpPr>
        <p:spPr>
          <a:xfrm>
            <a:off x="930960" y="302760"/>
            <a:ext cx="6690240" cy="60170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4300" b="0" i="0" u="none" strike="noStrike" kern="1200" cap="none" dirty="0" smtClean="0">
                <a:ln>
                  <a:noFill/>
                </a:ln>
                <a:solidFill>
                  <a:srgbClr val="EF7C0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OBSMMA – volet mobilité</a:t>
            </a:r>
            <a:endParaRPr lang="fr-FR" sz="4300" b="0" i="0" u="none" strike="noStrike" kern="1200" cap="none" dirty="0">
              <a:ln>
                <a:noFill/>
              </a:ln>
              <a:solidFill>
                <a:srgbClr val="EF7C0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</p:txBody>
      </p:sp>
      <p:sp>
        <p:nvSpPr>
          <p:cNvPr id="3" name="Rectangle 6"/>
          <p:cNvSpPr/>
          <p:nvPr/>
        </p:nvSpPr>
        <p:spPr>
          <a:xfrm>
            <a:off x="240730" y="1646061"/>
            <a:ext cx="9579130" cy="31615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fr-FR" sz="2600" b="0" i="0" u="none" strike="noStrike" kern="1200" cap="none" dirty="0" smtClean="0">
                <a:ln>
                  <a:noFill/>
                </a:ln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 </a:t>
            </a:r>
            <a:r>
              <a:rPr lang="fr-FR" sz="2600" b="0" i="0" u="none" strike="noStrike" kern="1200" cap="none" dirty="0" smtClean="0">
                <a:ln>
                  <a:noFill/>
                </a:ln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Aucune source annuelle France Entière ne permet d’estimer la mobilité des modes actifs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endParaRPr lang="fr-FR" sz="2600" dirty="0"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marL="1371600" lvl="2" indent="-457200" hangingPunct="0">
              <a:buSzPct val="45000"/>
              <a:buFont typeface="Symbol" panose="05050102010706020507" pitchFamily="18" charset="2"/>
              <a:buChar char="Þ"/>
            </a:pPr>
            <a:r>
              <a:rPr lang="fr-FR" sz="2600" b="0" i="0" u="none" strike="noStrike" kern="1200" cap="none" dirty="0" smtClean="0">
                <a:ln>
                  <a:noFill/>
                </a:ln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Croisement de plusieurs sources de données.</a:t>
            </a:r>
          </a:p>
          <a:p>
            <a:pPr marL="1371600" lvl="2" indent="-457200" hangingPunct="0">
              <a:buSzPct val="45000"/>
              <a:buFont typeface="Symbol" panose="05050102010706020507" pitchFamily="18" charset="2"/>
              <a:buChar char="Þ"/>
            </a:pPr>
            <a:endParaRPr lang="fr-FR" sz="2600" dirty="0"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marL="457200" indent="-457200" hangingPunct="0">
              <a:buSzPct val="45000"/>
              <a:buFont typeface="Symbol" panose="05050102010706020507" pitchFamily="18" charset="2"/>
              <a:buChar char="Þ"/>
            </a:pPr>
            <a:endParaRPr lang="fr-FR" sz="2600" b="0" i="0" u="none" strike="noStrike" kern="1200" cap="none" dirty="0" smtClean="0">
              <a:ln>
                <a:noFill/>
              </a:ln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hangingPunct="0">
              <a:buSzPct val="45000"/>
            </a:pPr>
            <a:endParaRPr lang="fr-FR" sz="2600" dirty="0"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hangingPunct="0">
              <a:buSzPct val="45000"/>
            </a:pPr>
            <a:endParaRPr lang="fr-FR" sz="2600" b="0" i="0" u="none" strike="noStrike" kern="1200" cap="none" dirty="0">
              <a:ln>
                <a:noFill/>
              </a:ln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</p:txBody>
      </p:sp>
      <p:sp>
        <p:nvSpPr>
          <p:cNvPr id="4" name="Rectangle 6"/>
          <p:cNvSpPr/>
          <p:nvPr/>
        </p:nvSpPr>
        <p:spPr>
          <a:xfrm>
            <a:off x="240730" y="3657741"/>
            <a:ext cx="9579130" cy="392825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fr-FR" sz="2600" b="0" i="0" u="none" strike="noStrike" kern="1200" cap="none" dirty="0" smtClean="0">
                <a:ln>
                  <a:noFill/>
                </a:ln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 </a:t>
            </a:r>
            <a:r>
              <a:rPr lang="fr-FR" sz="2600" b="0" i="0" u="none" strike="noStrike" kern="1200" cap="none" dirty="0" smtClean="0">
                <a:ln>
                  <a:noFill/>
                </a:ln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EMP : Enquête mobilité des personnes – complète mais tous les 10/15 ans. Données disponibles en 2020 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endParaRPr lang="fr-FR" sz="2600" dirty="0"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fr-FR" sz="2600" dirty="0" smtClean="0"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 EMC² : Mobilité complète en semaine sur quelques agglomérations chaque année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endParaRPr lang="fr-FR" sz="2600" dirty="0"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fr-FR" sz="2600" dirty="0" smtClean="0"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 RP : incomplet mais tous les ans France Entière</a:t>
            </a:r>
            <a:endParaRPr lang="fr-FR" sz="2600" dirty="0"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marL="457200" indent="-457200" hangingPunct="0">
              <a:buSzPct val="45000"/>
              <a:buFont typeface="Symbol" panose="05050102010706020507" pitchFamily="18" charset="2"/>
              <a:buChar char="Þ"/>
            </a:pPr>
            <a:endParaRPr lang="fr-FR" sz="2600" b="0" i="0" u="none" strike="noStrike" kern="1200" cap="none" dirty="0" smtClean="0">
              <a:ln>
                <a:noFill/>
              </a:ln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hangingPunct="0">
              <a:buSzPct val="45000"/>
            </a:pPr>
            <a:endParaRPr lang="fr-FR" sz="2600" dirty="0"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hangingPunct="0">
              <a:buSzPct val="45000"/>
            </a:pPr>
            <a:endParaRPr lang="fr-FR" sz="2600" b="0" i="0" u="none" strike="noStrike" kern="1200" cap="none" dirty="0">
              <a:ln>
                <a:noFill/>
              </a:ln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705485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7680417" y="1670255"/>
            <a:ext cx="431165" cy="436327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EMP</a:t>
            </a:r>
            <a:endParaRPr lang="en-US" dirty="0"/>
          </a:p>
        </p:txBody>
      </p:sp>
      <p:sp>
        <p:nvSpPr>
          <p:cNvPr id="2" name="Rectangle 5"/>
          <p:cNvSpPr/>
          <p:nvPr/>
        </p:nvSpPr>
        <p:spPr>
          <a:xfrm>
            <a:off x="930960" y="302760"/>
            <a:ext cx="6690240" cy="60170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4300" b="0" i="0" u="none" strike="noStrike" kern="1200" cap="none" dirty="0" smtClean="0">
                <a:ln>
                  <a:noFill/>
                </a:ln>
                <a:solidFill>
                  <a:srgbClr val="EF7C0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OBSMMA – volet mobilité</a:t>
            </a:r>
            <a:endParaRPr lang="fr-FR" sz="4300" b="0" i="0" u="none" strike="noStrike" kern="1200" cap="none" dirty="0">
              <a:ln>
                <a:noFill/>
              </a:ln>
              <a:solidFill>
                <a:srgbClr val="EF7C0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78295" y="6052930"/>
            <a:ext cx="9104243" cy="19878"/>
          </a:xfrm>
          <a:prstGeom prst="straightConnector1">
            <a:avLst/>
          </a:pr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72388" y="1688860"/>
            <a:ext cx="433316" cy="436327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EMP</a:t>
            </a:r>
            <a:endParaRPr lang="en-US" dirty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576469" y="1510751"/>
            <a:ext cx="0" cy="4890049"/>
          </a:xfrm>
          <a:prstGeom prst="straightConnector1">
            <a:avLst/>
          </a:prstGeom>
          <a:ln w="50800">
            <a:solidFill>
              <a:schemeClr val="accent2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9137856" y="5682806"/>
            <a:ext cx="1085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Temps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>
            <a:off x="33613" y="353999"/>
            <a:ext cx="1085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Quantité</a:t>
            </a:r>
            <a:r>
              <a:rPr lang="en-US" dirty="0" smtClean="0"/>
              <a:t>/</a:t>
            </a:r>
            <a:r>
              <a:rPr lang="en-US" dirty="0" err="1" smtClean="0"/>
              <a:t>Qualité</a:t>
            </a:r>
            <a:r>
              <a:rPr lang="en-US" dirty="0" smtClean="0"/>
              <a:t> de la </a:t>
            </a:r>
            <a:r>
              <a:rPr lang="en-US" dirty="0" err="1" smtClean="0"/>
              <a:t>donnée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88263" y="5561119"/>
            <a:ext cx="417443" cy="4862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RP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417499" y="5555753"/>
            <a:ext cx="417443" cy="4862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RP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046735" y="5552674"/>
            <a:ext cx="417443" cy="4862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RP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75971" y="5547308"/>
            <a:ext cx="417443" cy="4862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RP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305207" y="5561515"/>
            <a:ext cx="417443" cy="4862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RP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934443" y="5556149"/>
            <a:ext cx="417443" cy="4862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RP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563679" y="5553070"/>
            <a:ext cx="417443" cy="4862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RP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192915" y="5547704"/>
            <a:ext cx="417443" cy="4862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RP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806433" y="5554214"/>
            <a:ext cx="417443" cy="4862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RP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435669" y="5548848"/>
            <a:ext cx="417443" cy="4862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RP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064905" y="5545769"/>
            <a:ext cx="417443" cy="4862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RP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694141" y="5540403"/>
            <a:ext cx="417443" cy="4862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RP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8323377" y="5554610"/>
            <a:ext cx="417443" cy="4862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RP</a:t>
            </a:r>
            <a:endParaRPr lang="en-US" dirty="0"/>
          </a:p>
        </p:txBody>
      </p:sp>
      <p:sp>
        <p:nvSpPr>
          <p:cNvPr id="28" name="ZoneTexte 27"/>
          <p:cNvSpPr txBox="1"/>
          <p:nvPr/>
        </p:nvSpPr>
        <p:spPr>
          <a:xfrm>
            <a:off x="753323" y="6067474"/>
            <a:ext cx="822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2020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1347277" y="6077998"/>
            <a:ext cx="822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2021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2020829" y="6056255"/>
            <a:ext cx="822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2022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2675971" y="6058692"/>
            <a:ext cx="822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Etc…</a:t>
            </a:r>
          </a:p>
        </p:txBody>
      </p:sp>
      <p:sp>
        <p:nvSpPr>
          <p:cNvPr id="32" name="Rectangle 31"/>
          <p:cNvSpPr/>
          <p:nvPr/>
        </p:nvSpPr>
        <p:spPr>
          <a:xfrm>
            <a:off x="976322" y="1688068"/>
            <a:ext cx="223520" cy="179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EMC²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417499" y="3604746"/>
            <a:ext cx="223520" cy="179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EMC²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2143696" y="3015314"/>
            <a:ext cx="233240" cy="1513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EMC²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675971" y="3364877"/>
            <a:ext cx="189920" cy="9937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EMC²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3485407" y="3086244"/>
            <a:ext cx="223520" cy="179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EMC²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892103" y="2845518"/>
            <a:ext cx="222540" cy="1096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EMC²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4603598" y="3491867"/>
            <a:ext cx="223520" cy="179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EMC²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346077" y="2519680"/>
            <a:ext cx="227273" cy="2511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EMC²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5791634" y="1831672"/>
            <a:ext cx="223520" cy="179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EMC²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6420870" y="3629992"/>
            <a:ext cx="223520" cy="179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EMC²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7156787" y="2904469"/>
            <a:ext cx="231829" cy="1454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EMC²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7901012" y="1665064"/>
            <a:ext cx="210571" cy="19396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EMC²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8426797" y="2001520"/>
            <a:ext cx="273773" cy="3108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EMC²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46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/>
          <p:nvPr/>
        </p:nvSpPr>
        <p:spPr>
          <a:xfrm>
            <a:off x="930960" y="302760"/>
            <a:ext cx="6690240" cy="60170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4300" b="0" i="0" u="none" strike="noStrike" kern="1200" cap="none" dirty="0" smtClean="0">
                <a:ln>
                  <a:noFill/>
                </a:ln>
                <a:solidFill>
                  <a:srgbClr val="EF7C0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OBSMMA – volet mobilité</a:t>
            </a:r>
            <a:endParaRPr lang="fr-FR" sz="4300" b="0" i="0" u="none" strike="noStrike" kern="1200" cap="none" dirty="0">
              <a:ln>
                <a:noFill/>
              </a:ln>
              <a:solidFill>
                <a:srgbClr val="EF7C0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</p:txBody>
      </p:sp>
      <p:sp>
        <p:nvSpPr>
          <p:cNvPr id="3" name="Rectangle 6"/>
          <p:cNvSpPr/>
          <p:nvPr/>
        </p:nvSpPr>
        <p:spPr>
          <a:xfrm>
            <a:off x="240730" y="1646061"/>
            <a:ext cx="9579130" cy="431163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fr-FR" sz="2600" b="0" i="0" u="none" strike="noStrike" kern="1200" cap="none" dirty="0" smtClean="0">
                <a:ln>
                  <a:noFill/>
                </a:ln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 </a:t>
            </a:r>
            <a:r>
              <a:rPr lang="fr-FR" sz="2600" b="0" i="0" u="none" strike="noStrike" kern="1200" cap="none" dirty="0" smtClean="0">
                <a:ln>
                  <a:noFill/>
                </a:ln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Grâce aux données partielles EMC² et RP, faire « vieillir » l’Enquête Mobilité des Personnes sur le territoire national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endParaRPr lang="fr-FR" sz="2600" dirty="0"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lvl="1" hangingPunct="0">
              <a:buSzPct val="45000"/>
              <a:buFont typeface="StarSymbol"/>
              <a:buChar char="●"/>
            </a:pPr>
            <a:r>
              <a:rPr lang="fr-FR" sz="2600" dirty="0" smtClean="0"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 Indicateurs sur la pratique quotidienne de la marche, du vélo et des Engins de Déplacements Personnels</a:t>
            </a:r>
          </a:p>
          <a:p>
            <a:pPr lvl="1" hangingPunct="0">
              <a:buSzPct val="45000"/>
              <a:buFont typeface="StarSymbol"/>
              <a:buChar char="●"/>
            </a:pPr>
            <a:endParaRPr lang="fr-FR" sz="2600" dirty="0"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hangingPunct="0">
              <a:buSzPct val="45000"/>
              <a:buFont typeface="StarSymbol"/>
              <a:buChar char="●"/>
            </a:pPr>
            <a:endParaRPr lang="fr-FR" sz="2600" dirty="0" smtClean="0"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hangingPunct="0">
              <a:buSzPct val="45000"/>
              <a:buFont typeface="StarSymbol"/>
              <a:buChar char="●"/>
            </a:pPr>
            <a:r>
              <a:rPr lang="fr-FR" sz="2600" dirty="0"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 </a:t>
            </a:r>
            <a:r>
              <a:rPr lang="fr-FR" sz="2600" dirty="0" smtClean="0">
                <a:solidFill>
                  <a:srgbClr val="80808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Complémentarité avec l’approche « Comptage » à étudier</a:t>
            </a:r>
            <a:endParaRPr lang="fr-FR" sz="2600" dirty="0"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marL="457200" indent="-457200" hangingPunct="0">
              <a:buSzPct val="45000"/>
              <a:buFont typeface="Symbol" panose="05050102010706020507" pitchFamily="18" charset="2"/>
              <a:buChar char="Þ"/>
            </a:pPr>
            <a:endParaRPr lang="fr-FR" sz="2600" b="0" i="0" u="none" strike="noStrike" kern="1200" cap="none" dirty="0" smtClean="0">
              <a:ln>
                <a:noFill/>
              </a:ln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hangingPunct="0">
              <a:buSzPct val="45000"/>
            </a:pPr>
            <a:endParaRPr lang="fr-FR" sz="2600" dirty="0"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hangingPunct="0">
              <a:buSzPct val="45000"/>
            </a:pPr>
            <a:endParaRPr lang="fr-FR" sz="2600" b="0" i="0" u="none" strike="noStrike" kern="1200" cap="none" dirty="0">
              <a:ln>
                <a:noFill/>
              </a:ln>
              <a:solidFill>
                <a:srgbClr val="80808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59287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7E64C04-BC60-437D-9C5E-9310F89798C0}" type="slidenum">
              <a:t>8</a:t>
            </a:fld>
            <a:endParaRPr lang="fr-FR"/>
          </a:p>
        </p:txBody>
      </p:sp>
      <p:sp>
        <p:nvSpPr>
          <p:cNvPr id="2" name="Rectangle 13"/>
          <p:cNvSpPr/>
          <p:nvPr/>
        </p:nvSpPr>
        <p:spPr>
          <a:xfrm>
            <a:off x="1142640" y="5112000"/>
            <a:ext cx="8109360" cy="1313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1" i="0" u="none" strike="noStrike" kern="1200">
                <a:ln>
                  <a:noFill/>
                </a:ln>
                <a:solidFill>
                  <a:srgbClr val="878787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Mathieu Rabaud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2000" b="1" i="0" u="none" strike="noStrike" kern="1200">
              <a:ln>
                <a:noFill/>
              </a:ln>
              <a:solidFill>
                <a:srgbClr val="878787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0" i="0" u="none" strike="noStrike" kern="1200">
                <a:ln>
                  <a:noFill/>
                </a:ln>
                <a:solidFill>
                  <a:srgbClr val="878787"/>
                </a:solidFill>
                <a:latin typeface="Arial" pitchFamily="34"/>
                <a:ea typeface="ヒラギノ角ゴ Pro W3" pitchFamily="2"/>
                <a:cs typeface="ヒラギノ角ゴ Pro W3" pitchFamily="2"/>
                <a:hlinkClick r:id="rId3"/>
              </a:rPr>
              <a:t>mathieu.rabaud@cerema.fr</a:t>
            </a:r>
            <a:r>
              <a:rPr lang="fr-FR" sz="2000" b="0" i="0" u="none" strike="noStrike" kern="1200">
                <a:ln>
                  <a:noFill/>
                </a:ln>
                <a:solidFill>
                  <a:srgbClr val="878787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 	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0" i="0" u="none" strike="noStrike" kern="1200">
                <a:ln>
                  <a:noFill/>
                </a:ln>
                <a:solidFill>
                  <a:srgbClr val="878787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			</a:t>
            </a:r>
          </a:p>
        </p:txBody>
      </p:sp>
      <p:sp>
        <p:nvSpPr>
          <p:cNvPr id="3" name="Rectangle 14"/>
          <p:cNvSpPr/>
          <p:nvPr/>
        </p:nvSpPr>
        <p:spPr>
          <a:xfrm>
            <a:off x="1252080" y="1866960"/>
            <a:ext cx="8109360" cy="161608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4300" b="0" i="0" u="none" strike="noStrike" kern="1200" dirty="0" smtClean="0">
                <a:ln>
                  <a:noFill/>
                </a:ln>
                <a:solidFill>
                  <a:srgbClr val="EF7C0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Merci,</a:t>
            </a:r>
            <a:endParaRPr lang="fr-FR" sz="4300" b="0" i="0" u="none" strike="noStrike" kern="1200" dirty="0">
              <a:ln>
                <a:noFill/>
              </a:ln>
              <a:solidFill>
                <a:srgbClr val="EF7C0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marL="0" marR="0" lvl="0" indent="0" rtl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4300" b="0" i="0" u="none" strike="noStrike" kern="1200" dirty="0">
              <a:ln>
                <a:noFill/>
              </a:ln>
              <a:solidFill>
                <a:srgbClr val="EF7C0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  <a:p>
            <a:pPr marL="0" marR="0" lvl="0" indent="0" rtl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4300" b="0" i="0" u="none" strike="noStrike" kern="1200" dirty="0" smtClean="0">
                <a:ln>
                  <a:noFill/>
                </a:ln>
                <a:solidFill>
                  <a:srgbClr val="EF7C00"/>
                </a:solidFill>
                <a:latin typeface="Arial" pitchFamily="34"/>
                <a:ea typeface="ヒラギノ角ゴ Pro W3" pitchFamily="2"/>
                <a:cs typeface="ヒラギノ角ゴ Pro W3" pitchFamily="2"/>
              </a:rPr>
              <a:t>Des remarques, des questions ?</a:t>
            </a:r>
            <a:endParaRPr lang="fr-FR" sz="4300" b="0" i="0" u="none" strike="noStrike" kern="1200" dirty="0">
              <a:ln>
                <a:noFill/>
              </a:ln>
              <a:solidFill>
                <a:srgbClr val="EF7C00"/>
              </a:solidFill>
              <a:latin typeface="Arial" pitchFamily="34"/>
              <a:ea typeface="ヒラギノ角ゴ Pro W3" pitchFamily="2"/>
              <a:cs typeface="ヒラギノ角ゴ Pro W3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aporama%20V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iaporama%20Vid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311</Words>
  <Application>Microsoft Office PowerPoint</Application>
  <PresentationFormat>Personnalisé</PresentationFormat>
  <Paragraphs>99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8</vt:i4>
      </vt:variant>
    </vt:vector>
  </HeadingPairs>
  <TitlesOfParts>
    <vt:vector size="23" baseType="lpstr">
      <vt:lpstr>Arial Unicode MS</vt:lpstr>
      <vt:lpstr>Microsoft YaHei</vt:lpstr>
      <vt:lpstr>Arial</vt:lpstr>
      <vt:lpstr>Calibri</vt:lpstr>
      <vt:lpstr>DaxOT-Medium</vt:lpstr>
      <vt:lpstr>Liberation Sans</vt:lpstr>
      <vt:lpstr>Liberation Serif</vt:lpstr>
      <vt:lpstr>Segoe UI</vt:lpstr>
      <vt:lpstr>StarSymbol</vt:lpstr>
      <vt:lpstr>Symbol</vt:lpstr>
      <vt:lpstr>Tahoma</vt:lpstr>
      <vt:lpstr>ヒラギノ角ゴ Pro W3</vt:lpstr>
      <vt:lpstr>Standard</vt:lpstr>
      <vt:lpstr>Diaporama%20Vide</vt:lpstr>
      <vt:lpstr>Diaporama%20Vide1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Mathieu RABAUD</dc:creator>
  <cp:lastModifiedBy>M. Mathieu RABAUD</cp:lastModifiedBy>
  <cp:revision>91</cp:revision>
  <dcterms:created xsi:type="dcterms:W3CDTF">2017-05-03T16:10:20Z</dcterms:created>
  <dcterms:modified xsi:type="dcterms:W3CDTF">2019-11-13T10:15:53Z</dcterms:modified>
</cp:coreProperties>
</file>