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5"/>
  </p:sldMasterIdLst>
  <p:notesMasterIdLst>
    <p:notesMasterId r:id="rId15"/>
  </p:notesMasterIdLst>
  <p:handoutMasterIdLst>
    <p:handoutMasterId r:id="rId16"/>
  </p:handoutMasterIdLst>
  <p:sldIdLst>
    <p:sldId id="256" r:id="rId6"/>
    <p:sldId id="344" r:id="rId7"/>
    <p:sldId id="342" r:id="rId8"/>
    <p:sldId id="333" r:id="rId9"/>
    <p:sldId id="334" r:id="rId10"/>
    <p:sldId id="345" r:id="rId11"/>
    <p:sldId id="338" r:id="rId12"/>
    <p:sldId id="343" r:id="rId13"/>
    <p:sldId id="341" r:id="rId14"/>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5FC8"/>
    <a:srgbClr val="47677F"/>
    <a:srgbClr val="948276"/>
    <a:srgbClr val="99CC66"/>
    <a:srgbClr val="78C81E"/>
    <a:srgbClr val="930F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53" autoAdjust="0"/>
    <p:restoredTop sz="87349" autoAdjust="0"/>
  </p:normalViewPr>
  <p:slideViewPr>
    <p:cSldViewPr>
      <p:cViewPr varScale="1">
        <p:scale>
          <a:sx n="60" d="100"/>
          <a:sy n="60" d="100"/>
        </p:scale>
        <p:origin x="159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fr-FR"/>
          </a:p>
        </p:txBody>
      </p:sp>
      <p:sp>
        <p:nvSpPr>
          <p:cNvPr id="149507"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fr-FR"/>
          </a:p>
        </p:txBody>
      </p:sp>
      <p:sp>
        <p:nvSpPr>
          <p:cNvPr id="149508"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fr-FR"/>
          </a:p>
        </p:txBody>
      </p:sp>
      <p:sp>
        <p:nvSpPr>
          <p:cNvPr id="149509"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7DBBE90-86E9-4FA8-ACDB-AF3EAD6396D9}" type="slidenum">
              <a:rPr lang="fr-FR" altLang="fr-FR"/>
              <a:pPr>
                <a:defRPr/>
              </a:pPr>
              <a:t>‹N°›</a:t>
            </a:fld>
            <a:endParaRPr lang="fr-FR" altLang="fr-FR"/>
          </a:p>
        </p:txBody>
      </p:sp>
    </p:spTree>
    <p:extLst>
      <p:ext uri="{BB962C8B-B14F-4D97-AF65-F5344CB8AC3E}">
        <p14:creationId xmlns:p14="http://schemas.microsoft.com/office/powerpoint/2010/main" val="2830835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fr-FR"/>
          </a:p>
        </p:txBody>
      </p:sp>
      <p:sp>
        <p:nvSpPr>
          <p:cNvPr id="15462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fr-FR"/>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462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5463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fr-FR"/>
          </a:p>
        </p:txBody>
      </p:sp>
      <p:sp>
        <p:nvSpPr>
          <p:cNvPr id="15463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901523D-F473-437E-9AD2-E97C410AA536}" type="slidenum">
              <a:rPr lang="fr-FR" altLang="fr-FR"/>
              <a:pPr>
                <a:defRPr/>
              </a:pPr>
              <a:t>‹N°›</a:t>
            </a:fld>
            <a:endParaRPr lang="fr-FR" altLang="fr-FR"/>
          </a:p>
        </p:txBody>
      </p:sp>
    </p:spTree>
    <p:extLst>
      <p:ext uri="{BB962C8B-B14F-4D97-AF65-F5344CB8AC3E}">
        <p14:creationId xmlns:p14="http://schemas.microsoft.com/office/powerpoint/2010/main" val="31019554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notes 2"/>
          <p:cNvSpPr>
            <a:spLocks noGrp="1"/>
          </p:cNvSpPr>
          <p:nvPr>
            <p:ph type="body" idx="1"/>
          </p:nvPr>
        </p:nvSpPr>
        <p:spPr>
          <a:noFill/>
        </p:spPr>
        <p:txBody>
          <a:bodyPr/>
          <a:lstStyle/>
          <a:p>
            <a:endParaRPr lang="fr-FR" altLang="fr-FR" dirty="0" smtClean="0">
              <a:latin typeface="Arial" panose="020B0604020202020204" pitchFamily="34" charset="0"/>
            </a:endParaRPr>
          </a:p>
        </p:txBody>
      </p:sp>
      <p:sp>
        <p:nvSpPr>
          <p:cNvPr id="17412"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86D159-C92F-4B3C-AC29-94E65C8F91B0}" type="slidenum">
              <a:rPr lang="fr-FR" altLang="fr-FR" smtClean="0"/>
              <a:pPr/>
              <a:t>2</a:t>
            </a:fld>
            <a:endParaRPr lang="fr-FR" altLang="fr-FR" smtClean="0"/>
          </a:p>
        </p:txBody>
      </p:sp>
    </p:spTree>
    <p:extLst>
      <p:ext uri="{BB962C8B-B14F-4D97-AF65-F5344CB8AC3E}">
        <p14:creationId xmlns:p14="http://schemas.microsoft.com/office/powerpoint/2010/main" val="3634249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notes 2"/>
          <p:cNvSpPr>
            <a:spLocks noGrp="1"/>
          </p:cNvSpPr>
          <p:nvPr>
            <p:ph type="body" idx="1"/>
          </p:nvPr>
        </p:nvSpPr>
        <p:spPr>
          <a:noFill/>
        </p:spPr>
        <p:txBody>
          <a:bodyPr/>
          <a:lstStyle/>
          <a:p>
            <a:endParaRPr lang="fr-FR" altLang="fr-FR" dirty="0" smtClean="0">
              <a:latin typeface="Arial" panose="020B0604020202020204" pitchFamily="34" charset="0"/>
            </a:endParaRPr>
          </a:p>
        </p:txBody>
      </p:sp>
      <p:sp>
        <p:nvSpPr>
          <p:cNvPr id="17412"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86D159-C92F-4B3C-AC29-94E65C8F91B0}" type="slidenum">
              <a:rPr lang="fr-FR" altLang="fr-FR" smtClean="0"/>
              <a:pPr/>
              <a:t>3</a:t>
            </a:fld>
            <a:endParaRPr lang="fr-FR" altLang="fr-FR" smtClean="0"/>
          </a:p>
        </p:txBody>
      </p:sp>
    </p:spTree>
    <p:extLst>
      <p:ext uri="{BB962C8B-B14F-4D97-AF65-F5344CB8AC3E}">
        <p14:creationId xmlns:p14="http://schemas.microsoft.com/office/powerpoint/2010/main" val="934833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notes 2"/>
          <p:cNvSpPr>
            <a:spLocks noGrp="1"/>
          </p:cNvSpPr>
          <p:nvPr>
            <p:ph type="body" idx="1"/>
          </p:nvPr>
        </p:nvSpPr>
        <p:spPr>
          <a:noFill/>
        </p:spPr>
        <p:txBody>
          <a:bodyPr/>
          <a:lstStyle/>
          <a:p>
            <a:endParaRPr lang="fr-FR" altLang="fr-FR" dirty="0" smtClean="0">
              <a:latin typeface="Arial" panose="020B0604020202020204" pitchFamily="34" charset="0"/>
            </a:endParaRPr>
          </a:p>
        </p:txBody>
      </p:sp>
      <p:sp>
        <p:nvSpPr>
          <p:cNvPr id="17412"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86D159-C92F-4B3C-AC29-94E65C8F91B0}" type="slidenum">
              <a:rPr lang="fr-FR" altLang="fr-FR" smtClean="0"/>
              <a:pPr/>
              <a:t>4</a:t>
            </a:fld>
            <a:endParaRPr lang="fr-FR" altLang="fr-FR" smtClean="0"/>
          </a:p>
        </p:txBody>
      </p:sp>
    </p:spTree>
    <p:extLst>
      <p:ext uri="{BB962C8B-B14F-4D97-AF65-F5344CB8AC3E}">
        <p14:creationId xmlns:p14="http://schemas.microsoft.com/office/powerpoint/2010/main" val="697128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notes 2"/>
          <p:cNvSpPr>
            <a:spLocks noGrp="1"/>
          </p:cNvSpPr>
          <p:nvPr>
            <p:ph type="body" idx="1"/>
          </p:nvPr>
        </p:nvSpPr>
        <p:spPr>
          <a:noFill/>
        </p:spPr>
        <p:txBody>
          <a:bodyPr/>
          <a:lstStyle/>
          <a:p>
            <a:endParaRPr lang="fr-FR" altLang="fr-FR" dirty="0" smtClean="0">
              <a:latin typeface="Arial" panose="020B0604020202020204" pitchFamily="34" charset="0"/>
            </a:endParaRPr>
          </a:p>
        </p:txBody>
      </p:sp>
      <p:sp>
        <p:nvSpPr>
          <p:cNvPr id="17412"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86D159-C92F-4B3C-AC29-94E65C8F91B0}" type="slidenum">
              <a:rPr lang="fr-FR" altLang="fr-FR" smtClean="0"/>
              <a:pPr/>
              <a:t>5</a:t>
            </a:fld>
            <a:endParaRPr lang="fr-FR" altLang="fr-FR" smtClean="0"/>
          </a:p>
        </p:txBody>
      </p:sp>
    </p:spTree>
    <p:extLst>
      <p:ext uri="{BB962C8B-B14F-4D97-AF65-F5344CB8AC3E}">
        <p14:creationId xmlns:p14="http://schemas.microsoft.com/office/powerpoint/2010/main" val="1782749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notes 2"/>
          <p:cNvSpPr>
            <a:spLocks noGrp="1"/>
          </p:cNvSpPr>
          <p:nvPr>
            <p:ph type="body" idx="1"/>
          </p:nvPr>
        </p:nvSpPr>
        <p:spPr>
          <a:noFill/>
        </p:spPr>
        <p:txBody>
          <a:bodyPr/>
          <a:lstStyle/>
          <a:p>
            <a:endParaRPr lang="fr-FR" altLang="fr-FR" dirty="0" smtClean="0">
              <a:latin typeface="Arial" panose="020B0604020202020204" pitchFamily="34" charset="0"/>
            </a:endParaRPr>
          </a:p>
        </p:txBody>
      </p:sp>
      <p:sp>
        <p:nvSpPr>
          <p:cNvPr id="17412"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86D159-C92F-4B3C-AC29-94E65C8F91B0}" type="slidenum">
              <a:rPr lang="fr-FR" altLang="fr-FR" smtClean="0"/>
              <a:pPr/>
              <a:t>6</a:t>
            </a:fld>
            <a:endParaRPr lang="fr-FR" altLang="fr-FR" smtClean="0"/>
          </a:p>
        </p:txBody>
      </p:sp>
    </p:spTree>
    <p:extLst>
      <p:ext uri="{BB962C8B-B14F-4D97-AF65-F5344CB8AC3E}">
        <p14:creationId xmlns:p14="http://schemas.microsoft.com/office/powerpoint/2010/main" val="3129945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notes 2"/>
          <p:cNvSpPr>
            <a:spLocks noGrp="1"/>
          </p:cNvSpPr>
          <p:nvPr>
            <p:ph type="body" idx="1"/>
          </p:nvPr>
        </p:nvSpPr>
        <p:spPr>
          <a:noFill/>
        </p:spPr>
        <p:txBody>
          <a:bodyPr/>
          <a:lstStyle/>
          <a:p>
            <a:endParaRPr lang="fr-FR" altLang="fr-FR" dirty="0" smtClean="0">
              <a:latin typeface="Arial" panose="020B0604020202020204" pitchFamily="34" charset="0"/>
            </a:endParaRPr>
          </a:p>
        </p:txBody>
      </p:sp>
      <p:sp>
        <p:nvSpPr>
          <p:cNvPr id="17412"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86D159-C92F-4B3C-AC29-94E65C8F91B0}" type="slidenum">
              <a:rPr lang="fr-FR" altLang="fr-FR" smtClean="0"/>
              <a:pPr/>
              <a:t>7</a:t>
            </a:fld>
            <a:endParaRPr lang="fr-FR" altLang="fr-FR" smtClean="0"/>
          </a:p>
        </p:txBody>
      </p:sp>
    </p:spTree>
    <p:extLst>
      <p:ext uri="{BB962C8B-B14F-4D97-AF65-F5344CB8AC3E}">
        <p14:creationId xmlns:p14="http://schemas.microsoft.com/office/powerpoint/2010/main" val="2524877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notes 2"/>
          <p:cNvSpPr>
            <a:spLocks noGrp="1"/>
          </p:cNvSpPr>
          <p:nvPr>
            <p:ph type="body" idx="1"/>
          </p:nvPr>
        </p:nvSpPr>
        <p:spPr>
          <a:noFill/>
        </p:spPr>
        <p:txBody>
          <a:bodyPr/>
          <a:lstStyle/>
          <a:p>
            <a:endParaRPr lang="fr-FR" altLang="fr-FR" dirty="0" smtClean="0">
              <a:latin typeface="Arial" panose="020B0604020202020204" pitchFamily="34" charset="0"/>
            </a:endParaRPr>
          </a:p>
        </p:txBody>
      </p:sp>
      <p:sp>
        <p:nvSpPr>
          <p:cNvPr id="17412"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86D159-C92F-4B3C-AC29-94E65C8F91B0}" type="slidenum">
              <a:rPr lang="fr-FR" altLang="fr-FR" smtClean="0"/>
              <a:pPr/>
              <a:t>8</a:t>
            </a:fld>
            <a:endParaRPr lang="fr-FR" altLang="fr-FR" smtClean="0"/>
          </a:p>
        </p:txBody>
      </p:sp>
    </p:spTree>
    <p:extLst>
      <p:ext uri="{BB962C8B-B14F-4D97-AF65-F5344CB8AC3E}">
        <p14:creationId xmlns:p14="http://schemas.microsoft.com/office/powerpoint/2010/main" val="20675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notes 2"/>
          <p:cNvSpPr>
            <a:spLocks noGrp="1"/>
          </p:cNvSpPr>
          <p:nvPr>
            <p:ph type="body" idx="1"/>
          </p:nvPr>
        </p:nvSpPr>
        <p:spPr>
          <a:noFill/>
        </p:spPr>
        <p:txBody>
          <a:bodyPr/>
          <a:lstStyle/>
          <a:p>
            <a:endParaRPr lang="fr-FR" altLang="fr-FR" dirty="0" smtClean="0">
              <a:latin typeface="Arial" panose="020B0604020202020204" pitchFamily="34" charset="0"/>
            </a:endParaRPr>
          </a:p>
        </p:txBody>
      </p:sp>
      <p:sp>
        <p:nvSpPr>
          <p:cNvPr id="17412"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86D159-C92F-4B3C-AC29-94E65C8F91B0}" type="slidenum">
              <a:rPr lang="fr-FR" altLang="fr-FR" smtClean="0"/>
              <a:pPr/>
              <a:t>9</a:t>
            </a:fld>
            <a:endParaRPr lang="fr-FR" altLang="fr-FR" smtClean="0"/>
          </a:p>
        </p:txBody>
      </p:sp>
    </p:spTree>
    <p:extLst>
      <p:ext uri="{BB962C8B-B14F-4D97-AF65-F5344CB8AC3E}">
        <p14:creationId xmlns:p14="http://schemas.microsoft.com/office/powerpoint/2010/main" val="201483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Rectangle 4"/>
          <p:cNvSpPr>
            <a:spLocks noGrp="1" noChangeArrowheads="1"/>
          </p:cNvSpPr>
          <p:nvPr>
            <p:ph type="dt" sz="half" idx="10"/>
          </p:nvPr>
        </p:nvSpPr>
        <p:spPr/>
        <p:txBody>
          <a:bodyPr/>
          <a:lstStyle>
            <a:lvl1pPr>
              <a:defRPr/>
            </a:lvl1pPr>
          </a:lstStyle>
          <a:p>
            <a:pPr>
              <a:defRPr/>
            </a:pPr>
            <a:endParaRPr lang="fr-FR"/>
          </a:p>
        </p:txBody>
      </p:sp>
      <p:sp>
        <p:nvSpPr>
          <p:cNvPr id="5" name="Rectangle 5"/>
          <p:cNvSpPr>
            <a:spLocks noGrp="1" noChangeArrowheads="1"/>
          </p:cNvSpPr>
          <p:nvPr>
            <p:ph type="ftr" sz="quarter" idx="11"/>
          </p:nvPr>
        </p:nvSpPr>
        <p:spPr/>
        <p:txBody>
          <a:bodyPr/>
          <a:lstStyle>
            <a:lvl1pPr>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vl1pPr>
          </a:lstStyle>
          <a:p>
            <a:pPr>
              <a:defRPr/>
            </a:pPr>
            <a:fld id="{B150F391-73FC-4CDB-BA47-B31658B5351A}" type="slidenum">
              <a:rPr lang="fr-FR" altLang="fr-FR"/>
              <a:pPr>
                <a:defRPr/>
              </a:pPr>
              <a:t>‹N°›</a:t>
            </a:fld>
            <a:endParaRPr lang="fr-FR" altLang="fr-FR"/>
          </a:p>
        </p:txBody>
      </p:sp>
    </p:spTree>
    <p:extLst>
      <p:ext uri="{BB962C8B-B14F-4D97-AF65-F5344CB8AC3E}">
        <p14:creationId xmlns:p14="http://schemas.microsoft.com/office/powerpoint/2010/main" val="133330014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lvl1pPr>
          </a:lstStyle>
          <a:p>
            <a:pPr>
              <a:defRPr/>
            </a:pPr>
            <a:endParaRPr lang="fr-FR"/>
          </a:p>
        </p:txBody>
      </p:sp>
      <p:sp>
        <p:nvSpPr>
          <p:cNvPr id="5" name="Rectangle 5"/>
          <p:cNvSpPr>
            <a:spLocks noGrp="1" noChangeArrowheads="1"/>
          </p:cNvSpPr>
          <p:nvPr>
            <p:ph type="ftr" sz="quarter" idx="11"/>
          </p:nvPr>
        </p:nvSpPr>
        <p:spPr/>
        <p:txBody>
          <a:bodyPr/>
          <a:lstStyle>
            <a:lvl1pPr>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vl1pPr>
          </a:lstStyle>
          <a:p>
            <a:pPr>
              <a:defRPr/>
            </a:pPr>
            <a:fld id="{C3DC17E6-5FC4-45C0-B351-1A2D93806CD4}" type="slidenum">
              <a:rPr lang="fr-FR" altLang="fr-FR"/>
              <a:pPr>
                <a:defRPr/>
              </a:pPr>
              <a:t>‹N°›</a:t>
            </a:fld>
            <a:endParaRPr lang="fr-FR" altLang="fr-FR"/>
          </a:p>
        </p:txBody>
      </p:sp>
    </p:spTree>
    <p:extLst>
      <p:ext uri="{BB962C8B-B14F-4D97-AF65-F5344CB8AC3E}">
        <p14:creationId xmlns:p14="http://schemas.microsoft.com/office/powerpoint/2010/main" val="175112829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lvl1pPr>
          </a:lstStyle>
          <a:p>
            <a:pPr>
              <a:defRPr/>
            </a:pPr>
            <a:endParaRPr lang="fr-FR"/>
          </a:p>
        </p:txBody>
      </p:sp>
      <p:sp>
        <p:nvSpPr>
          <p:cNvPr id="5" name="Rectangle 5"/>
          <p:cNvSpPr>
            <a:spLocks noGrp="1" noChangeArrowheads="1"/>
          </p:cNvSpPr>
          <p:nvPr>
            <p:ph type="ftr" sz="quarter" idx="11"/>
          </p:nvPr>
        </p:nvSpPr>
        <p:spPr/>
        <p:txBody>
          <a:bodyPr/>
          <a:lstStyle>
            <a:lvl1pPr>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vl1pPr>
          </a:lstStyle>
          <a:p>
            <a:pPr>
              <a:defRPr/>
            </a:pPr>
            <a:fld id="{4194A471-BB24-452A-B8D8-81514F3D0DE1}" type="slidenum">
              <a:rPr lang="fr-FR" altLang="fr-FR"/>
              <a:pPr>
                <a:defRPr/>
              </a:pPr>
              <a:t>‹N°›</a:t>
            </a:fld>
            <a:endParaRPr lang="fr-FR" altLang="fr-FR"/>
          </a:p>
        </p:txBody>
      </p:sp>
    </p:spTree>
    <p:extLst>
      <p:ext uri="{BB962C8B-B14F-4D97-AF65-F5344CB8AC3E}">
        <p14:creationId xmlns:p14="http://schemas.microsoft.com/office/powerpoint/2010/main" val="223251144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lvl1pPr>
          </a:lstStyle>
          <a:p>
            <a:pPr>
              <a:defRPr/>
            </a:pPr>
            <a:endParaRPr lang="fr-FR"/>
          </a:p>
        </p:txBody>
      </p:sp>
      <p:sp>
        <p:nvSpPr>
          <p:cNvPr id="5" name="Rectangle 5"/>
          <p:cNvSpPr>
            <a:spLocks noGrp="1" noChangeArrowheads="1"/>
          </p:cNvSpPr>
          <p:nvPr>
            <p:ph type="ftr" sz="quarter" idx="11"/>
          </p:nvPr>
        </p:nvSpPr>
        <p:spPr/>
        <p:txBody>
          <a:bodyPr/>
          <a:lstStyle>
            <a:lvl1pPr>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vl1pPr>
          </a:lstStyle>
          <a:p>
            <a:pPr>
              <a:defRPr/>
            </a:pPr>
            <a:fld id="{C033A189-28B6-4DFD-8C98-7456C584929A}" type="slidenum">
              <a:rPr lang="fr-FR" altLang="fr-FR"/>
              <a:pPr>
                <a:defRPr/>
              </a:pPr>
              <a:t>‹N°›</a:t>
            </a:fld>
            <a:endParaRPr lang="fr-FR" altLang="fr-FR"/>
          </a:p>
        </p:txBody>
      </p:sp>
    </p:spTree>
    <p:extLst>
      <p:ext uri="{BB962C8B-B14F-4D97-AF65-F5344CB8AC3E}">
        <p14:creationId xmlns:p14="http://schemas.microsoft.com/office/powerpoint/2010/main" val="386606075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p:txBody>
          <a:bodyPr/>
          <a:lstStyle>
            <a:lvl1pPr>
              <a:defRPr/>
            </a:lvl1pPr>
          </a:lstStyle>
          <a:p>
            <a:pPr>
              <a:defRPr/>
            </a:pPr>
            <a:endParaRPr lang="fr-FR"/>
          </a:p>
        </p:txBody>
      </p:sp>
      <p:sp>
        <p:nvSpPr>
          <p:cNvPr id="5" name="Rectangle 5"/>
          <p:cNvSpPr>
            <a:spLocks noGrp="1" noChangeArrowheads="1"/>
          </p:cNvSpPr>
          <p:nvPr>
            <p:ph type="ftr" sz="quarter" idx="11"/>
          </p:nvPr>
        </p:nvSpPr>
        <p:spPr/>
        <p:txBody>
          <a:bodyPr/>
          <a:lstStyle>
            <a:lvl1pPr>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vl1pPr>
          </a:lstStyle>
          <a:p>
            <a:pPr>
              <a:defRPr/>
            </a:pPr>
            <a:fld id="{BBA94F25-62E1-4A8D-B4BF-688857E079C7}" type="slidenum">
              <a:rPr lang="fr-FR" altLang="fr-FR"/>
              <a:pPr>
                <a:defRPr/>
              </a:pPr>
              <a:t>‹N°›</a:t>
            </a:fld>
            <a:endParaRPr lang="fr-FR" altLang="fr-FR"/>
          </a:p>
        </p:txBody>
      </p:sp>
    </p:spTree>
    <p:extLst>
      <p:ext uri="{BB962C8B-B14F-4D97-AF65-F5344CB8AC3E}">
        <p14:creationId xmlns:p14="http://schemas.microsoft.com/office/powerpoint/2010/main" val="22075438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6"/>
          <p:cNvSpPr>
            <a:spLocks noGrp="1" noChangeArrowheads="1"/>
          </p:cNvSpPr>
          <p:nvPr>
            <p:ph type="dt" sz="half" idx="10"/>
          </p:nvPr>
        </p:nvSpPr>
        <p:spPr/>
        <p:txBody>
          <a:bodyPr/>
          <a:lstStyle>
            <a:lvl1pPr>
              <a:defRPr/>
            </a:lvl1pPr>
          </a:lstStyle>
          <a:p>
            <a:pPr>
              <a:defRPr/>
            </a:pPr>
            <a:endParaRPr lang="fr-FR"/>
          </a:p>
        </p:txBody>
      </p:sp>
      <p:sp>
        <p:nvSpPr>
          <p:cNvPr id="6" name="Espace réservé du pied de page 7"/>
          <p:cNvSpPr>
            <a:spLocks noGrp="1" noChangeArrowheads="1"/>
          </p:cNvSpPr>
          <p:nvPr>
            <p:ph type="ftr" sz="quarter" idx="11"/>
          </p:nvPr>
        </p:nvSpPr>
        <p:spPr/>
        <p:txBody>
          <a:bodyPr/>
          <a:lstStyle>
            <a:lvl1pPr>
              <a:defRPr/>
            </a:lvl1pPr>
          </a:lstStyle>
          <a:p>
            <a:pPr>
              <a:defRPr/>
            </a:pPr>
            <a:endParaRPr lang="fr-FR"/>
          </a:p>
        </p:txBody>
      </p:sp>
      <p:sp>
        <p:nvSpPr>
          <p:cNvPr id="7" name="Espace réservé du numéro de diapositive 8"/>
          <p:cNvSpPr>
            <a:spLocks noGrp="1" noChangeArrowheads="1"/>
          </p:cNvSpPr>
          <p:nvPr>
            <p:ph type="sldNum" sz="quarter" idx="12"/>
          </p:nvPr>
        </p:nvSpPr>
        <p:spPr/>
        <p:txBody>
          <a:bodyPr/>
          <a:lstStyle>
            <a:lvl1pPr>
              <a:defRPr/>
            </a:lvl1pPr>
          </a:lstStyle>
          <a:p>
            <a:pPr>
              <a:defRPr/>
            </a:pPr>
            <a:fld id="{5B8531C7-9677-4756-B154-E3C815A5C477}" type="slidenum">
              <a:rPr lang="fr-FR" altLang="fr-FR"/>
              <a:pPr>
                <a:defRPr/>
              </a:pPr>
              <a:t>‹N°›</a:t>
            </a:fld>
            <a:endParaRPr lang="fr-FR" altLang="fr-FR"/>
          </a:p>
        </p:txBody>
      </p:sp>
    </p:spTree>
    <p:extLst>
      <p:ext uri="{BB962C8B-B14F-4D97-AF65-F5344CB8AC3E}">
        <p14:creationId xmlns:p14="http://schemas.microsoft.com/office/powerpoint/2010/main" val="13957335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p:txBody>
          <a:bodyPr/>
          <a:lstStyle>
            <a:lvl1pPr>
              <a:defRPr/>
            </a:lvl1pPr>
          </a:lstStyle>
          <a:p>
            <a:pPr>
              <a:defRPr/>
            </a:pPr>
            <a:endParaRPr lang="fr-FR"/>
          </a:p>
        </p:txBody>
      </p:sp>
      <p:sp>
        <p:nvSpPr>
          <p:cNvPr id="8" name="Rectangle 5"/>
          <p:cNvSpPr>
            <a:spLocks noGrp="1" noChangeArrowheads="1"/>
          </p:cNvSpPr>
          <p:nvPr>
            <p:ph type="ftr" sz="quarter" idx="11"/>
          </p:nvPr>
        </p:nvSpPr>
        <p:spPr/>
        <p:txBody>
          <a:bodyPr/>
          <a:lstStyle>
            <a:lvl1pPr>
              <a:defRPr/>
            </a:lvl1pPr>
          </a:lstStyle>
          <a:p>
            <a:pPr>
              <a:defRPr/>
            </a:pPr>
            <a:endParaRPr lang="fr-FR"/>
          </a:p>
        </p:txBody>
      </p:sp>
      <p:sp>
        <p:nvSpPr>
          <p:cNvPr id="9" name="Rectangle 6"/>
          <p:cNvSpPr>
            <a:spLocks noGrp="1" noChangeArrowheads="1"/>
          </p:cNvSpPr>
          <p:nvPr>
            <p:ph type="sldNum" sz="quarter" idx="12"/>
          </p:nvPr>
        </p:nvSpPr>
        <p:spPr/>
        <p:txBody>
          <a:bodyPr/>
          <a:lstStyle>
            <a:lvl1pPr>
              <a:defRPr/>
            </a:lvl1pPr>
          </a:lstStyle>
          <a:p>
            <a:pPr>
              <a:defRPr/>
            </a:pPr>
            <a:fld id="{70E0DAAD-B7C5-4DD2-A87E-4EF7283AD49B}" type="slidenum">
              <a:rPr lang="fr-FR" altLang="fr-FR"/>
              <a:pPr>
                <a:defRPr/>
              </a:pPr>
              <a:t>‹N°›</a:t>
            </a:fld>
            <a:endParaRPr lang="fr-FR" altLang="fr-FR"/>
          </a:p>
        </p:txBody>
      </p:sp>
    </p:spTree>
    <p:extLst>
      <p:ext uri="{BB962C8B-B14F-4D97-AF65-F5344CB8AC3E}">
        <p14:creationId xmlns:p14="http://schemas.microsoft.com/office/powerpoint/2010/main" val="26199146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p:txBody>
          <a:bodyPr/>
          <a:lstStyle>
            <a:lvl1pPr>
              <a:defRPr/>
            </a:lvl1pPr>
          </a:lstStyle>
          <a:p>
            <a:pPr>
              <a:defRPr/>
            </a:pPr>
            <a:endParaRPr lang="fr-FR"/>
          </a:p>
        </p:txBody>
      </p:sp>
      <p:sp>
        <p:nvSpPr>
          <p:cNvPr id="4" name="Rectangle 5"/>
          <p:cNvSpPr>
            <a:spLocks noGrp="1" noChangeArrowheads="1"/>
          </p:cNvSpPr>
          <p:nvPr>
            <p:ph type="ftr" sz="quarter" idx="11"/>
          </p:nvPr>
        </p:nvSpPr>
        <p:spPr/>
        <p:txBody>
          <a:bodyPr/>
          <a:lstStyle>
            <a:lvl1pPr>
              <a:defRPr/>
            </a:lvl1pPr>
          </a:lstStyle>
          <a:p>
            <a:pPr>
              <a:defRPr/>
            </a:pPr>
            <a:endParaRPr lang="fr-FR"/>
          </a:p>
        </p:txBody>
      </p:sp>
      <p:sp>
        <p:nvSpPr>
          <p:cNvPr id="5" name="Rectangle 6"/>
          <p:cNvSpPr>
            <a:spLocks noGrp="1" noChangeArrowheads="1"/>
          </p:cNvSpPr>
          <p:nvPr>
            <p:ph type="sldNum" sz="quarter" idx="12"/>
          </p:nvPr>
        </p:nvSpPr>
        <p:spPr/>
        <p:txBody>
          <a:bodyPr/>
          <a:lstStyle>
            <a:lvl1pPr>
              <a:defRPr/>
            </a:lvl1pPr>
          </a:lstStyle>
          <a:p>
            <a:pPr>
              <a:defRPr/>
            </a:pPr>
            <a:fld id="{C911B36C-3CC1-4FD4-80DE-C4AD9921203D}" type="slidenum">
              <a:rPr lang="fr-FR" altLang="fr-FR"/>
              <a:pPr>
                <a:defRPr/>
              </a:pPr>
              <a:t>‹N°›</a:t>
            </a:fld>
            <a:endParaRPr lang="fr-FR" altLang="fr-FR"/>
          </a:p>
        </p:txBody>
      </p:sp>
    </p:spTree>
    <p:extLst>
      <p:ext uri="{BB962C8B-B14F-4D97-AF65-F5344CB8AC3E}">
        <p14:creationId xmlns:p14="http://schemas.microsoft.com/office/powerpoint/2010/main" val="234381688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fr-FR"/>
          </a:p>
        </p:txBody>
      </p:sp>
      <p:sp>
        <p:nvSpPr>
          <p:cNvPr id="3" name="Rectangle 5"/>
          <p:cNvSpPr>
            <a:spLocks noGrp="1" noChangeArrowheads="1"/>
          </p:cNvSpPr>
          <p:nvPr>
            <p:ph type="ftr" sz="quarter" idx="11"/>
          </p:nvPr>
        </p:nvSpPr>
        <p:spPr/>
        <p:txBody>
          <a:bodyPr/>
          <a:lstStyle>
            <a:lvl1pPr>
              <a:defRPr/>
            </a:lvl1pPr>
          </a:lstStyle>
          <a:p>
            <a:pPr>
              <a:defRPr/>
            </a:pPr>
            <a:endParaRPr lang="fr-FR"/>
          </a:p>
        </p:txBody>
      </p:sp>
      <p:sp>
        <p:nvSpPr>
          <p:cNvPr id="4" name="Rectangle 6"/>
          <p:cNvSpPr>
            <a:spLocks noGrp="1" noChangeArrowheads="1"/>
          </p:cNvSpPr>
          <p:nvPr>
            <p:ph type="sldNum" sz="quarter" idx="12"/>
          </p:nvPr>
        </p:nvSpPr>
        <p:spPr/>
        <p:txBody>
          <a:bodyPr/>
          <a:lstStyle>
            <a:lvl1pPr>
              <a:defRPr/>
            </a:lvl1pPr>
          </a:lstStyle>
          <a:p>
            <a:pPr>
              <a:defRPr/>
            </a:pPr>
            <a:fld id="{62D9727F-3706-412D-831F-B36AC1F01085}" type="slidenum">
              <a:rPr lang="fr-FR" altLang="fr-FR"/>
              <a:pPr>
                <a:defRPr/>
              </a:pPr>
              <a:t>‹N°›</a:t>
            </a:fld>
            <a:endParaRPr lang="fr-FR" altLang="fr-FR"/>
          </a:p>
        </p:txBody>
      </p:sp>
    </p:spTree>
    <p:extLst>
      <p:ext uri="{BB962C8B-B14F-4D97-AF65-F5344CB8AC3E}">
        <p14:creationId xmlns:p14="http://schemas.microsoft.com/office/powerpoint/2010/main" val="335398900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6"/>
          <p:cNvSpPr>
            <a:spLocks noGrp="1" noChangeArrowheads="1"/>
          </p:cNvSpPr>
          <p:nvPr>
            <p:ph type="dt" sz="half" idx="10"/>
          </p:nvPr>
        </p:nvSpPr>
        <p:spPr/>
        <p:txBody>
          <a:bodyPr/>
          <a:lstStyle>
            <a:lvl1pPr>
              <a:defRPr/>
            </a:lvl1pPr>
          </a:lstStyle>
          <a:p>
            <a:pPr>
              <a:defRPr/>
            </a:pPr>
            <a:endParaRPr lang="fr-FR"/>
          </a:p>
        </p:txBody>
      </p:sp>
      <p:sp>
        <p:nvSpPr>
          <p:cNvPr id="6" name="Espace réservé du pied de page 7"/>
          <p:cNvSpPr>
            <a:spLocks noGrp="1" noChangeArrowheads="1"/>
          </p:cNvSpPr>
          <p:nvPr>
            <p:ph type="ftr" sz="quarter" idx="11"/>
          </p:nvPr>
        </p:nvSpPr>
        <p:spPr/>
        <p:txBody>
          <a:bodyPr/>
          <a:lstStyle>
            <a:lvl1pPr>
              <a:defRPr/>
            </a:lvl1pPr>
          </a:lstStyle>
          <a:p>
            <a:pPr>
              <a:defRPr/>
            </a:pPr>
            <a:endParaRPr lang="fr-FR"/>
          </a:p>
        </p:txBody>
      </p:sp>
      <p:sp>
        <p:nvSpPr>
          <p:cNvPr id="7" name="Espace réservé du numéro de diapositive 8"/>
          <p:cNvSpPr>
            <a:spLocks noGrp="1" noChangeArrowheads="1"/>
          </p:cNvSpPr>
          <p:nvPr>
            <p:ph type="sldNum" sz="quarter" idx="12"/>
          </p:nvPr>
        </p:nvSpPr>
        <p:spPr/>
        <p:txBody>
          <a:bodyPr/>
          <a:lstStyle>
            <a:lvl1pPr>
              <a:defRPr/>
            </a:lvl1pPr>
          </a:lstStyle>
          <a:p>
            <a:pPr>
              <a:defRPr/>
            </a:pPr>
            <a:fld id="{DD5B099B-11C1-4A71-AFB7-E3D22459B268}" type="slidenum">
              <a:rPr lang="fr-FR" altLang="fr-FR"/>
              <a:pPr>
                <a:defRPr/>
              </a:pPr>
              <a:t>‹N°›</a:t>
            </a:fld>
            <a:endParaRPr lang="fr-FR" altLang="fr-FR"/>
          </a:p>
        </p:txBody>
      </p:sp>
    </p:spTree>
    <p:extLst>
      <p:ext uri="{BB962C8B-B14F-4D97-AF65-F5344CB8AC3E}">
        <p14:creationId xmlns:p14="http://schemas.microsoft.com/office/powerpoint/2010/main" val="24190535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6"/>
          <p:cNvSpPr>
            <a:spLocks noGrp="1" noChangeArrowheads="1"/>
          </p:cNvSpPr>
          <p:nvPr>
            <p:ph type="dt" sz="half" idx="10"/>
          </p:nvPr>
        </p:nvSpPr>
        <p:spPr/>
        <p:txBody>
          <a:bodyPr/>
          <a:lstStyle>
            <a:lvl1pPr>
              <a:defRPr/>
            </a:lvl1pPr>
          </a:lstStyle>
          <a:p>
            <a:pPr>
              <a:defRPr/>
            </a:pPr>
            <a:endParaRPr lang="fr-FR"/>
          </a:p>
        </p:txBody>
      </p:sp>
      <p:sp>
        <p:nvSpPr>
          <p:cNvPr id="6" name="Espace réservé du pied de page 7"/>
          <p:cNvSpPr>
            <a:spLocks noGrp="1" noChangeArrowheads="1"/>
          </p:cNvSpPr>
          <p:nvPr>
            <p:ph type="ftr" sz="quarter" idx="11"/>
          </p:nvPr>
        </p:nvSpPr>
        <p:spPr/>
        <p:txBody>
          <a:bodyPr/>
          <a:lstStyle>
            <a:lvl1pPr>
              <a:defRPr/>
            </a:lvl1pPr>
          </a:lstStyle>
          <a:p>
            <a:pPr>
              <a:defRPr/>
            </a:pPr>
            <a:endParaRPr lang="fr-FR"/>
          </a:p>
        </p:txBody>
      </p:sp>
      <p:sp>
        <p:nvSpPr>
          <p:cNvPr id="7" name="Espace réservé du numéro de diapositive 8"/>
          <p:cNvSpPr>
            <a:spLocks noGrp="1" noChangeArrowheads="1"/>
          </p:cNvSpPr>
          <p:nvPr>
            <p:ph type="sldNum" sz="quarter" idx="12"/>
          </p:nvPr>
        </p:nvSpPr>
        <p:spPr/>
        <p:txBody>
          <a:bodyPr/>
          <a:lstStyle>
            <a:lvl1pPr>
              <a:defRPr/>
            </a:lvl1pPr>
          </a:lstStyle>
          <a:p>
            <a:pPr>
              <a:defRPr/>
            </a:pPr>
            <a:fld id="{A7914B52-FF8A-469E-B84E-5BFEB56AE38B}" type="slidenum">
              <a:rPr lang="fr-FR" altLang="fr-FR"/>
              <a:pPr>
                <a:defRPr/>
              </a:pPr>
              <a:t>‹N°›</a:t>
            </a:fld>
            <a:endParaRPr lang="fr-FR" altLang="fr-FR"/>
          </a:p>
        </p:txBody>
      </p:sp>
    </p:spTree>
    <p:extLst>
      <p:ext uri="{BB962C8B-B14F-4D97-AF65-F5344CB8AC3E}">
        <p14:creationId xmlns:p14="http://schemas.microsoft.com/office/powerpoint/2010/main" val="874749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474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p>
        </p:txBody>
      </p:sp>
      <p:sp>
        <p:nvSpPr>
          <p:cNvPr id="1474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p>
        </p:txBody>
      </p:sp>
      <p:sp>
        <p:nvSpPr>
          <p:cNvPr id="1474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1D5EA63-8E6E-4BE6-B918-59545F0CCFD2}"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em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4"/>
          <p:cNvSpPr>
            <a:spLocks noGrp="1" noChangeArrowheads="1"/>
          </p:cNvSpPr>
          <p:nvPr>
            <p:ph type="ctrTitle"/>
          </p:nvPr>
        </p:nvSpPr>
        <p:spPr>
          <a:xfrm>
            <a:off x="2965450" y="4256088"/>
            <a:ext cx="5494338" cy="504825"/>
          </a:xfrm>
          <a:noFill/>
        </p:spPr>
        <p:txBody>
          <a:bodyPr/>
          <a:lstStyle/>
          <a:p>
            <a:pPr algn="r" eaLnBrk="1" hangingPunct="1"/>
            <a:r>
              <a:rPr lang="fr-FR" altLang="fr-FR" sz="2400" b="1" dirty="0" smtClean="0">
                <a:solidFill>
                  <a:srgbClr val="948276"/>
                </a:solidFill>
                <a:latin typeface="Trebuchet MS" panose="020B0603020202020204" pitchFamily="34" charset="0"/>
              </a:rPr>
              <a:t>Webinaire du CEREMA – Développer l’usage du vélo en territoires peu denses </a:t>
            </a:r>
            <a:endParaRPr lang="fr-FR" altLang="fr-FR" sz="2400" b="1" dirty="0">
              <a:solidFill>
                <a:srgbClr val="948276"/>
              </a:solidFill>
              <a:latin typeface="Trebuchet MS" panose="020B0603020202020204" pitchFamily="34" charset="0"/>
            </a:endParaRPr>
          </a:p>
        </p:txBody>
      </p:sp>
      <p:sp>
        <p:nvSpPr>
          <p:cNvPr id="15363" name="Text Box 6"/>
          <p:cNvSpPr txBox="1">
            <a:spLocks noChangeArrowheads="1"/>
          </p:cNvSpPr>
          <p:nvPr/>
        </p:nvSpPr>
        <p:spPr bwMode="auto">
          <a:xfrm>
            <a:off x="3994150" y="5949950"/>
            <a:ext cx="4681538"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fr-FR" altLang="fr-FR" sz="1800" dirty="0" smtClean="0">
                <a:solidFill>
                  <a:srgbClr val="948276"/>
                </a:solidFill>
              </a:rPr>
              <a:t>08/12/2021</a:t>
            </a:r>
            <a:endParaRPr lang="fr-FR" altLang="fr-FR" sz="1800" dirty="0">
              <a:solidFill>
                <a:srgbClr val="948276"/>
              </a:solidFill>
            </a:endParaRPr>
          </a:p>
        </p:txBody>
      </p:sp>
      <p:sp>
        <p:nvSpPr>
          <p:cNvPr id="15364" name="Line 10"/>
          <p:cNvSpPr>
            <a:spLocks noChangeShapeType="1"/>
          </p:cNvSpPr>
          <p:nvPr/>
        </p:nvSpPr>
        <p:spPr bwMode="auto">
          <a:xfrm>
            <a:off x="3132138" y="3571875"/>
            <a:ext cx="5327650" cy="0"/>
          </a:xfrm>
          <a:prstGeom prst="line">
            <a:avLst/>
          </a:prstGeom>
          <a:noFill/>
          <a:ln w="38100">
            <a:solidFill>
              <a:srgbClr val="4767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15365" name="Image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615950"/>
            <a:ext cx="2835275" cy="562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Image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734175" y="352425"/>
            <a:ext cx="1725613"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p:cNvSpPr txBox="1">
            <a:spLocks noChangeArrowheads="1"/>
          </p:cNvSpPr>
          <p:nvPr/>
        </p:nvSpPr>
        <p:spPr bwMode="auto">
          <a:xfrm>
            <a:off x="2965450" y="2309813"/>
            <a:ext cx="549433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eaLnBrk="1" hangingPunct="1">
              <a:defRPr/>
            </a:pPr>
            <a:r>
              <a:rPr lang="fr-FR" altLang="fr-FR" sz="4000" b="1" kern="0" dirty="0" smtClean="0">
                <a:solidFill>
                  <a:srgbClr val="948276"/>
                </a:solidFill>
                <a:latin typeface="Trebuchet MS" panose="020B0603020202020204" pitchFamily="34" charset="0"/>
              </a:rPr>
              <a:t>Politique cyclable du Département du Doubs</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527175" y="198438"/>
            <a:ext cx="7148513" cy="1143000"/>
          </a:xfrm>
        </p:spPr>
        <p:txBody>
          <a:bodyPr/>
          <a:lstStyle/>
          <a:p>
            <a:pPr algn="l" eaLnBrk="1" hangingPunct="1">
              <a:defRPr/>
            </a:pPr>
            <a:r>
              <a:rPr lang="fr-FR" altLang="fr-FR" sz="2000" b="1" dirty="0" smtClean="0">
                <a:solidFill>
                  <a:srgbClr val="47677F"/>
                </a:solidFill>
                <a:latin typeface="Trebuchet MS" panose="020B0603020202020204" pitchFamily="34" charset="0"/>
              </a:rPr>
              <a:t>Le Département du Doubs</a:t>
            </a: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kern="1200" dirty="0" smtClean="0">
                <a:solidFill>
                  <a:srgbClr val="948276"/>
                </a:solidFill>
                <a:latin typeface="Trebuchet MS" panose="020B0603020202020204" pitchFamily="34" charset="0"/>
                <a:ea typeface="+mn-ea"/>
                <a:cs typeface="+mn-cs"/>
              </a:rPr>
              <a:t>Carte d’identité</a:t>
            </a:r>
            <a:endParaRPr lang="fr-FR" altLang="fr-FR" sz="2000" b="1" kern="1200" dirty="0">
              <a:solidFill>
                <a:srgbClr val="948276"/>
              </a:solidFill>
              <a:latin typeface="Trebuchet MS" panose="020B0603020202020204" pitchFamily="34" charset="0"/>
              <a:ea typeface="+mn-ea"/>
              <a:cs typeface="+mn-cs"/>
            </a:endParaRPr>
          </a:p>
        </p:txBody>
      </p:sp>
      <p:sp>
        <p:nvSpPr>
          <p:cNvPr id="16387" name="Text Box 4"/>
          <p:cNvSpPr txBox="1">
            <a:spLocks noChangeArrowheads="1"/>
          </p:cNvSpPr>
          <p:nvPr/>
        </p:nvSpPr>
        <p:spPr bwMode="auto">
          <a:xfrm>
            <a:off x="1527175" y="155098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2000"/>
          </a:p>
        </p:txBody>
      </p:sp>
      <p:sp>
        <p:nvSpPr>
          <p:cNvPr id="16388" name="Line 9"/>
          <p:cNvSpPr>
            <a:spLocks noChangeShapeType="1"/>
          </p:cNvSpPr>
          <p:nvPr/>
        </p:nvSpPr>
        <p:spPr bwMode="auto">
          <a:xfrm>
            <a:off x="1619250" y="765175"/>
            <a:ext cx="6985000" cy="0"/>
          </a:xfrm>
          <a:prstGeom prst="line">
            <a:avLst/>
          </a:prstGeom>
          <a:noFill/>
          <a:ln w="38100">
            <a:solidFill>
              <a:srgbClr val="4767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389" name="Rectangle 10"/>
          <p:cNvSpPr>
            <a:spLocks noChangeArrowheads="1"/>
          </p:cNvSpPr>
          <p:nvPr/>
        </p:nvSpPr>
        <p:spPr bwMode="auto">
          <a:xfrm>
            <a:off x="0" y="6165850"/>
            <a:ext cx="9144000" cy="692150"/>
          </a:xfrm>
          <a:prstGeom prst="rect">
            <a:avLst/>
          </a:prstGeom>
          <a:solidFill>
            <a:srgbClr val="94827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16390" name="Text Box 15"/>
          <p:cNvSpPr txBox="1">
            <a:spLocks noChangeArrowheads="1"/>
          </p:cNvSpPr>
          <p:nvPr/>
        </p:nvSpPr>
        <p:spPr bwMode="auto">
          <a:xfrm>
            <a:off x="1527176" y="1307083"/>
            <a:ext cx="56918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ts val="600"/>
              </a:spcBef>
              <a:spcAft>
                <a:spcPts val="600"/>
              </a:spcAft>
              <a:buFont typeface="Wingdings" panose="05000000000000000000" pitchFamily="2" charset="2"/>
              <a:buChar char="Ø"/>
            </a:pPr>
            <a:r>
              <a:rPr lang="fr-FR" altLang="fr-FR" sz="1600" dirty="0" smtClean="0">
                <a:solidFill>
                  <a:srgbClr val="47677F"/>
                </a:solidFill>
                <a:latin typeface="Trebuchet MS" panose="020B0603020202020204" pitchFamily="34" charset="0"/>
              </a:rPr>
              <a:t>Département frontalier avec la Suisse d’environ 5 200 km² (103 hab</a:t>
            </a:r>
            <a:r>
              <a:rPr lang="fr-FR" altLang="fr-FR" sz="1600" dirty="0">
                <a:solidFill>
                  <a:srgbClr val="47677F"/>
                </a:solidFill>
                <a:latin typeface="Trebuchet MS" panose="020B0603020202020204" pitchFamily="34" charset="0"/>
              </a:rPr>
              <a:t>.</a:t>
            </a:r>
            <a:r>
              <a:rPr lang="fr-FR" altLang="fr-FR" sz="1600" dirty="0" smtClean="0">
                <a:solidFill>
                  <a:srgbClr val="47677F"/>
                </a:solidFill>
                <a:latin typeface="Trebuchet MS" panose="020B0603020202020204" pitchFamily="34" charset="0"/>
              </a:rPr>
              <a:t>/km²) avec des secteurs allant de la plaine à la moyenne montagne (de 200 à 1 400 m d’altitude)</a:t>
            </a:r>
          </a:p>
          <a:p>
            <a:pPr algn="just" eaLnBrk="1" hangingPunct="1">
              <a:spcBef>
                <a:spcPts val="600"/>
              </a:spcBef>
              <a:spcAft>
                <a:spcPts val="600"/>
              </a:spcAft>
              <a:buFont typeface="Wingdings" panose="05000000000000000000" pitchFamily="2" charset="2"/>
              <a:buChar char="Ø"/>
            </a:pPr>
            <a:r>
              <a:rPr lang="fr-FR" altLang="fr-FR" sz="1600" dirty="0" smtClean="0">
                <a:solidFill>
                  <a:srgbClr val="47677F"/>
                </a:solidFill>
                <a:latin typeface="Trebuchet MS" panose="020B0603020202020204" pitchFamily="34" charset="0"/>
              </a:rPr>
              <a:t>2 agglomérations de taille moyenne :</a:t>
            </a:r>
          </a:p>
          <a:p>
            <a:pPr lvl="1" algn="just" eaLnBrk="1" hangingPunct="1">
              <a:spcBef>
                <a:spcPts val="600"/>
              </a:spcBef>
              <a:spcAft>
                <a:spcPts val="600"/>
              </a:spcAft>
              <a:buFont typeface="Wingdings" panose="05000000000000000000" pitchFamily="2" charset="2"/>
              <a:buChar char="Ø"/>
            </a:pPr>
            <a:r>
              <a:rPr lang="fr-FR" altLang="fr-FR" sz="1400" dirty="0" smtClean="0">
                <a:solidFill>
                  <a:srgbClr val="47677F"/>
                </a:solidFill>
                <a:latin typeface="Trebuchet MS" panose="020B0603020202020204" pitchFamily="34" charset="0"/>
              </a:rPr>
              <a:t>Besançon (</a:t>
            </a:r>
            <a:r>
              <a:rPr lang="fr-FR" altLang="fr-FR" sz="1400" dirty="0">
                <a:solidFill>
                  <a:srgbClr val="47677F"/>
                </a:solidFill>
                <a:latin typeface="Trebuchet MS" panose="020B0603020202020204" pitchFamily="34" charset="0"/>
              </a:rPr>
              <a:t>communauté </a:t>
            </a:r>
            <a:r>
              <a:rPr lang="fr-FR" altLang="fr-FR" sz="1400" dirty="0" smtClean="0">
                <a:solidFill>
                  <a:srgbClr val="47677F"/>
                </a:solidFill>
                <a:latin typeface="Trebuchet MS" panose="020B0603020202020204" pitchFamily="34" charset="0"/>
              </a:rPr>
              <a:t>urbaine d’environ 194 000 hab.)</a:t>
            </a:r>
          </a:p>
          <a:p>
            <a:pPr lvl="1" algn="just" eaLnBrk="1" hangingPunct="1">
              <a:spcBef>
                <a:spcPts val="600"/>
              </a:spcBef>
              <a:spcAft>
                <a:spcPts val="600"/>
              </a:spcAft>
              <a:buFont typeface="Wingdings" panose="05000000000000000000" pitchFamily="2" charset="2"/>
              <a:buChar char="Ø"/>
            </a:pPr>
            <a:r>
              <a:rPr lang="fr-FR" altLang="fr-FR" sz="1400" dirty="0">
                <a:solidFill>
                  <a:srgbClr val="47677F"/>
                </a:solidFill>
                <a:latin typeface="Trebuchet MS" panose="020B0603020202020204" pitchFamily="34" charset="0"/>
              </a:rPr>
              <a:t>Montbéliard (communauté d’agglo</a:t>
            </a:r>
            <a:r>
              <a:rPr lang="fr-FR" altLang="fr-FR" sz="1400" dirty="0" smtClean="0">
                <a:solidFill>
                  <a:srgbClr val="47677F"/>
                </a:solidFill>
                <a:latin typeface="Trebuchet MS" panose="020B0603020202020204" pitchFamily="34" charset="0"/>
              </a:rPr>
              <a:t>. d’environ 145 000 hab</a:t>
            </a:r>
            <a:r>
              <a:rPr lang="fr-FR" altLang="fr-FR" sz="1400" dirty="0">
                <a:solidFill>
                  <a:srgbClr val="47677F"/>
                </a:solidFill>
                <a:latin typeface="Trebuchet MS" panose="020B0603020202020204" pitchFamily="34" charset="0"/>
              </a:rPr>
              <a:t>.</a:t>
            </a:r>
            <a:r>
              <a:rPr lang="fr-FR" altLang="fr-FR" sz="1400" dirty="0" smtClean="0">
                <a:solidFill>
                  <a:srgbClr val="47677F"/>
                </a:solidFill>
                <a:latin typeface="Trebuchet MS" panose="020B0603020202020204" pitchFamily="34" charset="0"/>
              </a:rPr>
              <a:t>)</a:t>
            </a:r>
          </a:p>
          <a:p>
            <a:pPr marL="342900" lvl="1" indent="-342900" algn="just" eaLnBrk="1" hangingPunct="1">
              <a:spcBef>
                <a:spcPts val="600"/>
              </a:spcBef>
              <a:spcAft>
                <a:spcPts val="600"/>
              </a:spcAft>
              <a:buFont typeface="Wingdings" panose="05000000000000000000" pitchFamily="2" charset="2"/>
              <a:buChar char="Ø"/>
            </a:pPr>
            <a:r>
              <a:rPr lang="fr-FR" altLang="fr-FR" sz="1600" dirty="0">
                <a:solidFill>
                  <a:srgbClr val="47677F"/>
                </a:solidFill>
                <a:latin typeface="Trebuchet MS" panose="020B0603020202020204" pitchFamily="34" charset="0"/>
              </a:rPr>
              <a:t>Des </a:t>
            </a:r>
            <a:r>
              <a:rPr lang="fr-FR" altLang="fr-FR" sz="1600" dirty="0" smtClean="0">
                <a:solidFill>
                  <a:srgbClr val="47677F"/>
                </a:solidFill>
                <a:latin typeface="Trebuchet MS" panose="020B0603020202020204" pitchFamily="34" charset="0"/>
              </a:rPr>
              <a:t>secteurs ruraux organisés autour de bourgs ou de petites villes (Pontarlier, Morteau, Baume-les-Dames …)</a:t>
            </a:r>
          </a:p>
          <a:p>
            <a:pPr marL="342900" lvl="1" indent="-342900" algn="just" eaLnBrk="1" hangingPunct="1">
              <a:spcBef>
                <a:spcPts val="600"/>
              </a:spcBef>
              <a:spcAft>
                <a:spcPts val="600"/>
              </a:spcAft>
              <a:buFont typeface="Wingdings" panose="05000000000000000000" pitchFamily="2" charset="2"/>
              <a:buChar char="Ø"/>
            </a:pPr>
            <a:r>
              <a:rPr lang="fr-FR" altLang="fr-FR" sz="1600" dirty="0" smtClean="0">
                <a:solidFill>
                  <a:srgbClr val="47677F"/>
                </a:solidFill>
                <a:latin typeface="Trebuchet MS" panose="020B0603020202020204" pitchFamily="34" charset="0"/>
              </a:rPr>
              <a:t>Un réseau routier de 3 700 km avec deux infrastructures cyclables structurantes :</a:t>
            </a:r>
          </a:p>
          <a:p>
            <a:pPr marL="742950" lvl="2" indent="-342900" algn="just" eaLnBrk="1" hangingPunct="1">
              <a:spcBef>
                <a:spcPts val="600"/>
              </a:spcBef>
              <a:spcAft>
                <a:spcPts val="600"/>
              </a:spcAft>
              <a:buFont typeface="Wingdings" panose="05000000000000000000" pitchFamily="2" charset="2"/>
              <a:buChar char="Ø"/>
            </a:pPr>
            <a:r>
              <a:rPr lang="fr-FR" altLang="fr-FR" sz="1400" dirty="0" smtClean="0">
                <a:solidFill>
                  <a:srgbClr val="47677F"/>
                </a:solidFill>
                <a:latin typeface="Trebuchet MS" panose="020B0603020202020204" pitchFamily="34" charset="0"/>
              </a:rPr>
              <a:t>L’</a:t>
            </a:r>
            <a:r>
              <a:rPr lang="fr-FR" altLang="fr-FR" sz="1400" dirty="0" err="1" smtClean="0">
                <a:solidFill>
                  <a:srgbClr val="47677F"/>
                </a:solidFill>
                <a:latin typeface="Trebuchet MS" panose="020B0603020202020204" pitchFamily="34" charset="0"/>
              </a:rPr>
              <a:t>Eurovéloroute</a:t>
            </a:r>
            <a:r>
              <a:rPr lang="fr-FR" altLang="fr-FR" sz="1400" dirty="0" smtClean="0">
                <a:solidFill>
                  <a:srgbClr val="47677F"/>
                </a:solidFill>
                <a:latin typeface="Trebuchet MS" panose="020B0603020202020204" pitchFamily="34" charset="0"/>
              </a:rPr>
              <a:t> 6 (plus de 145 km de voie verte gérés par le Département)</a:t>
            </a:r>
          </a:p>
          <a:p>
            <a:pPr marL="742950" lvl="2" indent="-342900" algn="just" eaLnBrk="1" hangingPunct="1">
              <a:spcBef>
                <a:spcPts val="600"/>
              </a:spcBef>
              <a:spcAft>
                <a:spcPts val="600"/>
              </a:spcAft>
              <a:buFont typeface="Wingdings" panose="05000000000000000000" pitchFamily="2" charset="2"/>
              <a:buChar char="Ø"/>
            </a:pPr>
            <a:r>
              <a:rPr lang="fr-FR" altLang="fr-FR" sz="1400" dirty="0" smtClean="0">
                <a:solidFill>
                  <a:srgbClr val="47677F"/>
                </a:solidFill>
                <a:latin typeface="Trebuchet MS" panose="020B0603020202020204" pitchFamily="34" charset="0"/>
              </a:rPr>
              <a:t>Le chemin du train dans le Haut-Doubs (voie ferrée reconvertie en voie verte par le </a:t>
            </a:r>
            <a:r>
              <a:rPr lang="fr-FR" altLang="fr-FR" sz="1400" dirty="0" err="1" smtClean="0">
                <a:solidFill>
                  <a:srgbClr val="47677F"/>
                </a:solidFill>
                <a:latin typeface="Trebuchet MS" panose="020B0603020202020204" pitchFamily="34" charset="0"/>
              </a:rPr>
              <a:t>Dpt</a:t>
            </a:r>
            <a:r>
              <a:rPr lang="fr-FR" altLang="fr-FR" sz="1400" dirty="0" smtClean="0">
                <a:solidFill>
                  <a:srgbClr val="47677F"/>
                </a:solidFill>
                <a:latin typeface="Trebuchet MS" panose="020B0603020202020204" pitchFamily="34" charset="0"/>
              </a:rPr>
              <a:t> sur environ 25 km)</a:t>
            </a:r>
            <a:endParaRPr lang="fr-FR" altLang="fr-FR" sz="1400" dirty="0">
              <a:solidFill>
                <a:srgbClr val="47677F"/>
              </a:solidFill>
              <a:latin typeface="Trebuchet MS" panose="020B0603020202020204" pitchFamily="34" charset="0"/>
            </a:endParaRPr>
          </a:p>
          <a:p>
            <a:pPr algn="just" eaLnBrk="1" hangingPunct="1">
              <a:spcBef>
                <a:spcPts val="600"/>
              </a:spcBef>
              <a:spcAft>
                <a:spcPts val="600"/>
              </a:spcAft>
              <a:buFont typeface="Wingdings" panose="05000000000000000000" pitchFamily="2" charset="2"/>
              <a:buChar char="Ø"/>
            </a:pPr>
            <a:endParaRPr lang="fr-FR" altLang="fr-FR" sz="1600" dirty="0">
              <a:solidFill>
                <a:srgbClr val="47677F"/>
              </a:solidFill>
              <a:latin typeface="Trebuchet MS" panose="020B0603020202020204" pitchFamily="34" charset="0"/>
            </a:endParaRPr>
          </a:p>
        </p:txBody>
      </p:sp>
      <p:pic>
        <p:nvPicPr>
          <p:cNvPr id="16391" name="Image 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1588"/>
            <a:ext cx="1200150" cy="1533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Image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3513" y="6308725"/>
            <a:ext cx="1023937"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430630" y="1341438"/>
            <a:ext cx="1456711" cy="1943546"/>
          </a:xfrm>
          <a:prstGeom prst="rect">
            <a:avLst/>
          </a:prstGeom>
        </p:spPr>
      </p:pic>
      <p:pic>
        <p:nvPicPr>
          <p:cNvPr id="4" name="Image 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342984" y="4335425"/>
            <a:ext cx="1632001" cy="1224000"/>
          </a:xfrm>
          <a:prstGeom prst="rect">
            <a:avLst/>
          </a:prstGeom>
        </p:spPr>
      </p:pic>
    </p:spTree>
    <p:extLst>
      <p:ext uri="{BB962C8B-B14F-4D97-AF65-F5344CB8AC3E}">
        <p14:creationId xmlns:p14="http://schemas.microsoft.com/office/powerpoint/2010/main" val="12370267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527175" y="198438"/>
            <a:ext cx="7148513" cy="1143000"/>
          </a:xfrm>
        </p:spPr>
        <p:txBody>
          <a:bodyPr/>
          <a:lstStyle/>
          <a:p>
            <a:pPr algn="l" eaLnBrk="1" hangingPunct="1">
              <a:defRPr/>
            </a:pPr>
            <a:r>
              <a:rPr lang="fr-FR" altLang="fr-FR" sz="2000" b="1" dirty="0" smtClean="0">
                <a:solidFill>
                  <a:srgbClr val="47677F"/>
                </a:solidFill>
                <a:latin typeface="Trebuchet MS" panose="020B0603020202020204" pitchFamily="34" charset="0"/>
              </a:rPr>
              <a:t>La politique cyclable (rattachée à la Direction des routes)</a:t>
            </a: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kern="1200" dirty="0" smtClean="0">
                <a:solidFill>
                  <a:srgbClr val="948276"/>
                </a:solidFill>
                <a:latin typeface="Trebuchet MS" panose="020B0603020202020204" pitchFamily="34" charset="0"/>
                <a:ea typeface="+mn-ea"/>
                <a:cs typeface="+mn-cs"/>
              </a:rPr>
              <a:t>Les objectifs (délibération de juin 2020)</a:t>
            </a:r>
            <a:endParaRPr lang="fr-FR" altLang="fr-FR" sz="2000" b="1" kern="1200" dirty="0">
              <a:solidFill>
                <a:srgbClr val="948276"/>
              </a:solidFill>
              <a:latin typeface="Trebuchet MS" panose="020B0603020202020204" pitchFamily="34" charset="0"/>
              <a:ea typeface="+mn-ea"/>
              <a:cs typeface="+mn-cs"/>
            </a:endParaRPr>
          </a:p>
        </p:txBody>
      </p:sp>
      <p:sp>
        <p:nvSpPr>
          <p:cNvPr id="16387" name="Text Box 4"/>
          <p:cNvSpPr txBox="1">
            <a:spLocks noChangeArrowheads="1"/>
          </p:cNvSpPr>
          <p:nvPr/>
        </p:nvSpPr>
        <p:spPr bwMode="auto">
          <a:xfrm>
            <a:off x="1527175" y="155098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2000"/>
          </a:p>
        </p:txBody>
      </p:sp>
      <p:sp>
        <p:nvSpPr>
          <p:cNvPr id="16388" name="Line 9"/>
          <p:cNvSpPr>
            <a:spLocks noChangeShapeType="1"/>
          </p:cNvSpPr>
          <p:nvPr/>
        </p:nvSpPr>
        <p:spPr bwMode="auto">
          <a:xfrm>
            <a:off x="1619250" y="765175"/>
            <a:ext cx="6985000" cy="0"/>
          </a:xfrm>
          <a:prstGeom prst="line">
            <a:avLst/>
          </a:prstGeom>
          <a:noFill/>
          <a:ln w="38100">
            <a:solidFill>
              <a:srgbClr val="4767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389" name="Rectangle 10"/>
          <p:cNvSpPr>
            <a:spLocks noChangeArrowheads="1"/>
          </p:cNvSpPr>
          <p:nvPr/>
        </p:nvSpPr>
        <p:spPr bwMode="auto">
          <a:xfrm>
            <a:off x="0" y="6165850"/>
            <a:ext cx="9144000" cy="692150"/>
          </a:xfrm>
          <a:prstGeom prst="rect">
            <a:avLst/>
          </a:prstGeom>
          <a:solidFill>
            <a:srgbClr val="94827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16390" name="Text Box 15"/>
          <p:cNvSpPr txBox="1">
            <a:spLocks noChangeArrowheads="1"/>
          </p:cNvSpPr>
          <p:nvPr/>
        </p:nvSpPr>
        <p:spPr bwMode="auto">
          <a:xfrm>
            <a:off x="1527175" y="1307083"/>
            <a:ext cx="4947383"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ts val="600"/>
              </a:spcBef>
              <a:spcAft>
                <a:spcPts val="600"/>
              </a:spcAft>
              <a:buFont typeface="Wingdings" panose="05000000000000000000" pitchFamily="2" charset="2"/>
              <a:buChar char="Ø"/>
            </a:pPr>
            <a:r>
              <a:rPr lang="fr-FR" altLang="fr-FR" sz="1800" dirty="0" smtClean="0">
                <a:solidFill>
                  <a:srgbClr val="47677F"/>
                </a:solidFill>
                <a:latin typeface="Trebuchet MS" panose="020B0603020202020204" pitchFamily="34" charset="0"/>
              </a:rPr>
              <a:t>2 000 km d’itinéraires cyclables d’ici 2026 contre 800 aujourd’hui</a:t>
            </a:r>
          </a:p>
          <a:p>
            <a:pPr algn="just" eaLnBrk="1" hangingPunct="1">
              <a:spcBef>
                <a:spcPts val="600"/>
              </a:spcBef>
              <a:spcAft>
                <a:spcPts val="600"/>
              </a:spcAft>
              <a:buFont typeface="Wingdings" panose="05000000000000000000" pitchFamily="2" charset="2"/>
              <a:buChar char="Ø"/>
            </a:pPr>
            <a:r>
              <a:rPr lang="fr-FR" altLang="fr-FR" sz="1800" dirty="0" smtClean="0">
                <a:solidFill>
                  <a:srgbClr val="47677F"/>
                </a:solidFill>
                <a:latin typeface="Trebuchet MS" panose="020B0603020202020204" pitchFamily="34" charset="0"/>
              </a:rPr>
              <a:t>Favoriser tous les usages du vélo (quotidien, loisirs, itinéraires, sportif …) via le déploiement de « systèmes vélo » (infrastructures cyclables, services …)</a:t>
            </a:r>
          </a:p>
          <a:p>
            <a:pPr algn="just" eaLnBrk="1" hangingPunct="1">
              <a:spcBef>
                <a:spcPts val="600"/>
              </a:spcBef>
              <a:spcAft>
                <a:spcPts val="600"/>
              </a:spcAft>
              <a:buFont typeface="Wingdings" panose="05000000000000000000" pitchFamily="2" charset="2"/>
              <a:buChar char="Ø"/>
            </a:pPr>
            <a:r>
              <a:rPr lang="fr-FR" altLang="fr-FR" sz="1800" dirty="0" smtClean="0">
                <a:solidFill>
                  <a:srgbClr val="47677F"/>
                </a:solidFill>
                <a:latin typeface="Trebuchet MS" panose="020B0603020202020204" pitchFamily="34" charset="0"/>
              </a:rPr>
              <a:t>Un budget alloué sur 5 ans de 32,4 M€</a:t>
            </a:r>
          </a:p>
          <a:p>
            <a:pPr algn="just" eaLnBrk="1" hangingPunct="1">
              <a:spcBef>
                <a:spcPts val="600"/>
              </a:spcBef>
              <a:spcAft>
                <a:spcPts val="600"/>
              </a:spcAft>
              <a:buFont typeface="Wingdings" panose="05000000000000000000" pitchFamily="2" charset="2"/>
              <a:buChar char="Ø"/>
            </a:pPr>
            <a:endParaRPr lang="fr-FR" altLang="fr-FR" sz="1800" dirty="0">
              <a:solidFill>
                <a:srgbClr val="47677F"/>
              </a:solidFill>
              <a:latin typeface="Trebuchet MS" panose="020B0603020202020204" pitchFamily="34" charset="0"/>
            </a:endParaRPr>
          </a:p>
        </p:txBody>
      </p:sp>
      <p:pic>
        <p:nvPicPr>
          <p:cNvPr id="16391" name="Image 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1588"/>
            <a:ext cx="1200150" cy="1533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Image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3513" y="6308725"/>
            <a:ext cx="1023937"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1527174" y="3737124"/>
            <a:ext cx="714851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fr-FR" altLang="fr-FR" sz="2000" b="1" dirty="0">
                <a:solidFill>
                  <a:srgbClr val="948276"/>
                </a:solidFill>
                <a:latin typeface="Trebuchet MS" panose="020B0603020202020204" pitchFamily="34" charset="0"/>
                <a:ea typeface="+mn-ea"/>
                <a:cs typeface="+mn-cs"/>
              </a:rPr>
              <a:t>La mise en œuvre</a:t>
            </a:r>
          </a:p>
        </p:txBody>
      </p:sp>
      <p:sp>
        <p:nvSpPr>
          <p:cNvPr id="16394" name="Text Box 15"/>
          <p:cNvSpPr txBox="1">
            <a:spLocks noChangeArrowheads="1"/>
          </p:cNvSpPr>
          <p:nvPr/>
        </p:nvSpPr>
        <p:spPr bwMode="auto">
          <a:xfrm>
            <a:off x="1525288" y="4262696"/>
            <a:ext cx="494926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ts val="600"/>
              </a:spcBef>
              <a:spcAft>
                <a:spcPts val="600"/>
              </a:spcAft>
              <a:buFont typeface="Wingdings" panose="05000000000000000000" pitchFamily="2" charset="2"/>
              <a:buChar char="Ø"/>
            </a:pPr>
            <a:r>
              <a:rPr lang="fr-FR" altLang="fr-FR" sz="1800" dirty="0" smtClean="0">
                <a:solidFill>
                  <a:srgbClr val="47677F"/>
                </a:solidFill>
                <a:latin typeface="Trebuchet MS" panose="020B0603020202020204" pitchFamily="34" charset="0"/>
              </a:rPr>
              <a:t>Déclinaison opérationnelle en cours de finalisation après une large concertation des intercommunalités et collectivités voisines (+ de 30 réunions) menée au 1</a:t>
            </a:r>
            <a:r>
              <a:rPr lang="fr-FR" altLang="fr-FR" sz="1800" baseline="30000" dirty="0" smtClean="0">
                <a:solidFill>
                  <a:srgbClr val="47677F"/>
                </a:solidFill>
                <a:latin typeface="Trebuchet MS" panose="020B0603020202020204" pitchFamily="34" charset="0"/>
              </a:rPr>
              <a:t>er</a:t>
            </a:r>
            <a:r>
              <a:rPr lang="fr-FR" altLang="fr-FR" sz="1800" dirty="0" smtClean="0">
                <a:solidFill>
                  <a:srgbClr val="47677F"/>
                </a:solidFill>
                <a:latin typeface="Trebuchet MS" panose="020B0603020202020204" pitchFamily="34" charset="0"/>
              </a:rPr>
              <a:t> semestre 2021</a:t>
            </a:r>
          </a:p>
        </p:txBody>
      </p:sp>
      <p:pic>
        <p:nvPicPr>
          <p:cNvPr id="11" name="Image 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625363" y="1425369"/>
            <a:ext cx="2412393" cy="3973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080296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527175" y="260648"/>
            <a:ext cx="7148513" cy="1143000"/>
          </a:xfrm>
        </p:spPr>
        <p:txBody>
          <a:bodyPr/>
          <a:lstStyle/>
          <a:p>
            <a:pPr algn="l" eaLnBrk="1" hangingPunct="1">
              <a:defRPr/>
            </a:pPr>
            <a:r>
              <a:rPr lang="fr-FR" altLang="fr-FR" sz="2000" b="1" dirty="0" smtClean="0">
                <a:solidFill>
                  <a:srgbClr val="47677F"/>
                </a:solidFill>
                <a:latin typeface="Trebuchet MS" panose="020B0603020202020204" pitchFamily="34" charset="0"/>
              </a:rPr>
              <a:t>Déclinaison de la politique cyclable</a:t>
            </a: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kern="1200" dirty="0" smtClean="0">
                <a:solidFill>
                  <a:srgbClr val="948276"/>
                </a:solidFill>
                <a:latin typeface="Trebuchet MS" panose="020B0603020202020204" pitchFamily="34" charset="0"/>
              </a:rPr>
              <a:t>Aide financière et technique aux projets cyclables du territoire</a:t>
            </a:r>
            <a:endParaRPr lang="fr-FR" altLang="fr-FR" sz="2000" b="1" kern="1200" dirty="0">
              <a:solidFill>
                <a:srgbClr val="948276"/>
              </a:solidFill>
              <a:latin typeface="Trebuchet MS" panose="020B0603020202020204" pitchFamily="34" charset="0"/>
              <a:ea typeface="+mn-ea"/>
              <a:cs typeface="+mn-cs"/>
            </a:endParaRPr>
          </a:p>
        </p:txBody>
      </p:sp>
      <p:sp>
        <p:nvSpPr>
          <p:cNvPr id="16387" name="Text Box 4"/>
          <p:cNvSpPr txBox="1">
            <a:spLocks noChangeArrowheads="1"/>
          </p:cNvSpPr>
          <p:nvPr/>
        </p:nvSpPr>
        <p:spPr bwMode="auto">
          <a:xfrm>
            <a:off x="1527175" y="155098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2000"/>
          </a:p>
        </p:txBody>
      </p:sp>
      <p:sp>
        <p:nvSpPr>
          <p:cNvPr id="16388" name="Line 9"/>
          <p:cNvSpPr>
            <a:spLocks noChangeShapeType="1"/>
          </p:cNvSpPr>
          <p:nvPr/>
        </p:nvSpPr>
        <p:spPr bwMode="auto">
          <a:xfrm>
            <a:off x="1619250" y="765175"/>
            <a:ext cx="6985000" cy="0"/>
          </a:xfrm>
          <a:prstGeom prst="line">
            <a:avLst/>
          </a:prstGeom>
          <a:noFill/>
          <a:ln w="38100">
            <a:solidFill>
              <a:srgbClr val="4767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389" name="Rectangle 10"/>
          <p:cNvSpPr>
            <a:spLocks noChangeArrowheads="1"/>
          </p:cNvSpPr>
          <p:nvPr/>
        </p:nvSpPr>
        <p:spPr bwMode="auto">
          <a:xfrm>
            <a:off x="0" y="6165850"/>
            <a:ext cx="9144000" cy="692150"/>
          </a:xfrm>
          <a:prstGeom prst="rect">
            <a:avLst/>
          </a:prstGeom>
          <a:solidFill>
            <a:srgbClr val="94827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16390" name="Text Box 15"/>
          <p:cNvSpPr txBox="1">
            <a:spLocks noChangeArrowheads="1"/>
          </p:cNvSpPr>
          <p:nvPr/>
        </p:nvSpPr>
        <p:spPr bwMode="auto">
          <a:xfrm>
            <a:off x="1543682" y="1556792"/>
            <a:ext cx="5620606"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ts val="600"/>
              </a:spcBef>
              <a:spcAft>
                <a:spcPts val="600"/>
              </a:spcAft>
              <a:buFont typeface="Wingdings" panose="05000000000000000000" pitchFamily="2" charset="2"/>
              <a:buChar char="Ø"/>
            </a:pPr>
            <a:r>
              <a:rPr lang="fr-FR" altLang="fr-FR" sz="1600" dirty="0" smtClean="0">
                <a:solidFill>
                  <a:srgbClr val="47677F"/>
                </a:solidFill>
                <a:latin typeface="Trebuchet MS" panose="020B0603020202020204" pitchFamily="34" charset="0"/>
              </a:rPr>
              <a:t>Définition d’un programme d’aide voté en mai 2021 avec différents type de projets éligibles :</a:t>
            </a:r>
          </a:p>
          <a:p>
            <a:pPr lvl="1" algn="just" eaLnBrk="1" hangingPunct="1">
              <a:spcBef>
                <a:spcPts val="600"/>
              </a:spcBef>
              <a:spcAft>
                <a:spcPts val="600"/>
              </a:spcAft>
              <a:buFont typeface="Wingdings" panose="05000000000000000000" pitchFamily="2" charset="2"/>
              <a:buChar char="Ø"/>
            </a:pPr>
            <a:r>
              <a:rPr lang="fr-FR" altLang="fr-FR" sz="1400" dirty="0">
                <a:solidFill>
                  <a:srgbClr val="47677F"/>
                </a:solidFill>
                <a:latin typeface="Trebuchet MS" panose="020B0603020202020204" pitchFamily="34" charset="0"/>
              </a:rPr>
              <a:t>I</a:t>
            </a:r>
            <a:r>
              <a:rPr lang="fr-FR" altLang="fr-FR" sz="1400" dirty="0" smtClean="0">
                <a:solidFill>
                  <a:srgbClr val="47677F"/>
                </a:solidFill>
                <a:latin typeface="Trebuchet MS" panose="020B0603020202020204" pitchFamily="34" charset="0"/>
              </a:rPr>
              <a:t>ngénierie (jusqu’à 30% d’un ETP)</a:t>
            </a:r>
          </a:p>
          <a:p>
            <a:pPr lvl="1" algn="just" eaLnBrk="1" hangingPunct="1">
              <a:spcBef>
                <a:spcPts val="600"/>
              </a:spcBef>
              <a:spcAft>
                <a:spcPts val="600"/>
              </a:spcAft>
              <a:buFont typeface="Wingdings" panose="05000000000000000000" pitchFamily="2" charset="2"/>
              <a:buChar char="Ø"/>
            </a:pPr>
            <a:r>
              <a:rPr lang="fr-FR" altLang="fr-FR" sz="1400" dirty="0" smtClean="0">
                <a:solidFill>
                  <a:srgbClr val="47677F"/>
                </a:solidFill>
                <a:latin typeface="Trebuchet MS" panose="020B0603020202020204" pitchFamily="34" charset="0"/>
              </a:rPr>
              <a:t>Études (schéma cyclable …) </a:t>
            </a:r>
          </a:p>
          <a:p>
            <a:pPr lvl="1" algn="just" eaLnBrk="1" hangingPunct="1">
              <a:spcBef>
                <a:spcPts val="600"/>
              </a:spcBef>
              <a:spcAft>
                <a:spcPts val="600"/>
              </a:spcAft>
              <a:buFont typeface="Wingdings" panose="05000000000000000000" pitchFamily="2" charset="2"/>
              <a:buChar char="Ø"/>
            </a:pPr>
            <a:r>
              <a:rPr lang="fr-FR" altLang="fr-FR" sz="1400" dirty="0" smtClean="0">
                <a:solidFill>
                  <a:srgbClr val="47677F"/>
                </a:solidFill>
                <a:latin typeface="Trebuchet MS" panose="020B0603020202020204" pitchFamily="34" charset="0"/>
              </a:rPr>
              <a:t>Infrastructures (pistes cyclables, voie vertes …)</a:t>
            </a:r>
          </a:p>
          <a:p>
            <a:pPr marL="342900" lvl="1" indent="-342900" algn="just" eaLnBrk="1" hangingPunct="1">
              <a:spcBef>
                <a:spcPts val="600"/>
              </a:spcBef>
              <a:spcAft>
                <a:spcPts val="600"/>
              </a:spcAft>
              <a:buFont typeface="Wingdings" panose="05000000000000000000" pitchFamily="2" charset="2"/>
              <a:buChar char="Ø"/>
            </a:pPr>
            <a:r>
              <a:rPr lang="fr-FR" altLang="fr-FR" sz="1600" dirty="0">
                <a:solidFill>
                  <a:srgbClr val="47677F"/>
                </a:solidFill>
                <a:latin typeface="Trebuchet MS" panose="020B0603020202020204" pitchFamily="34" charset="0"/>
              </a:rPr>
              <a:t>Budget annuel d’environ 1 M€ avec une répartition équitable entre secteurs urbains et ruraux (1/3 – 2/3) </a:t>
            </a:r>
          </a:p>
          <a:p>
            <a:pPr marL="342900" lvl="1" indent="-342900" algn="just" eaLnBrk="1" hangingPunct="1">
              <a:spcBef>
                <a:spcPts val="600"/>
              </a:spcBef>
              <a:spcAft>
                <a:spcPts val="600"/>
              </a:spcAft>
              <a:buFont typeface="Wingdings" panose="05000000000000000000" pitchFamily="2" charset="2"/>
              <a:buChar char="Ø"/>
            </a:pPr>
            <a:r>
              <a:rPr lang="fr-FR" altLang="fr-FR" sz="1600" dirty="0">
                <a:solidFill>
                  <a:srgbClr val="47677F"/>
                </a:solidFill>
                <a:latin typeface="Trebuchet MS" panose="020B0603020202020204" pitchFamily="34" charset="0"/>
              </a:rPr>
              <a:t>Après 6 mois de mise en œuvre, de nombreux projets cyclables accompagnés (schéma cyclable, infrastructures …) avec une forte appétence des secteurs urbains</a:t>
            </a:r>
          </a:p>
          <a:p>
            <a:pPr marL="342900" lvl="1" indent="-342900" algn="just" eaLnBrk="1" hangingPunct="1">
              <a:spcBef>
                <a:spcPts val="600"/>
              </a:spcBef>
              <a:spcAft>
                <a:spcPts val="600"/>
              </a:spcAft>
              <a:buFont typeface="Wingdings" panose="05000000000000000000" pitchFamily="2" charset="2"/>
              <a:buChar char="Ø"/>
            </a:pPr>
            <a:r>
              <a:rPr lang="fr-FR" altLang="fr-FR" sz="1600" dirty="0" smtClean="0">
                <a:solidFill>
                  <a:srgbClr val="47677F"/>
                </a:solidFill>
                <a:latin typeface="Trebuchet MS" panose="020B0603020202020204" pitchFamily="34" charset="0"/>
              </a:rPr>
              <a:t>Large</a:t>
            </a:r>
            <a:r>
              <a:rPr lang="fr-FR" altLang="fr-FR" sz="1600" dirty="0">
                <a:solidFill>
                  <a:srgbClr val="47677F"/>
                </a:solidFill>
                <a:latin typeface="Trebuchet MS" panose="020B0603020202020204" pitchFamily="34" charset="0"/>
              </a:rPr>
              <a:t> </a:t>
            </a:r>
            <a:r>
              <a:rPr lang="fr-FR" altLang="fr-FR" sz="1600" dirty="0" smtClean="0">
                <a:solidFill>
                  <a:srgbClr val="47677F"/>
                </a:solidFill>
                <a:latin typeface="Trebuchet MS" panose="020B0603020202020204" pitchFamily="34" charset="0"/>
              </a:rPr>
              <a:t>communication autour de ce programme qui entre de nombreuses sollicitations pour avis/conseils de la part des communes/</a:t>
            </a:r>
            <a:r>
              <a:rPr lang="fr-FR" altLang="fr-FR" sz="1600" dirty="0" err="1" smtClean="0">
                <a:solidFill>
                  <a:srgbClr val="47677F"/>
                </a:solidFill>
                <a:latin typeface="Trebuchet MS" panose="020B0603020202020204" pitchFamily="34" charset="0"/>
              </a:rPr>
              <a:t>intercos</a:t>
            </a:r>
            <a:endParaRPr lang="fr-FR" altLang="fr-FR" sz="1600" dirty="0" smtClean="0">
              <a:solidFill>
                <a:srgbClr val="47677F"/>
              </a:solidFill>
              <a:latin typeface="Trebuchet MS" panose="020B0603020202020204" pitchFamily="34" charset="0"/>
            </a:endParaRPr>
          </a:p>
        </p:txBody>
      </p:sp>
      <p:pic>
        <p:nvPicPr>
          <p:cNvPr id="16391" name="Image 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1588"/>
            <a:ext cx="1200150" cy="1533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Image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3513" y="6308725"/>
            <a:ext cx="1023937"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 11"/>
          <p:cNvPicPr/>
          <p:nvPr/>
        </p:nvPicPr>
        <p:blipFill rotWithShape="1">
          <a:blip r:embed="rId5" cstate="email">
            <a:extLst>
              <a:ext uri="{28A0092B-C50C-407E-A947-70E740481C1C}">
                <a14:useLocalDpi xmlns:a14="http://schemas.microsoft.com/office/drawing/2010/main"/>
              </a:ext>
            </a:extLst>
          </a:blip>
          <a:srcRect r="3893"/>
          <a:stretch/>
        </p:blipFill>
        <p:spPr bwMode="auto">
          <a:xfrm rot="21097869">
            <a:off x="7392191" y="1830448"/>
            <a:ext cx="1241007" cy="1744659"/>
          </a:xfrm>
          <a:prstGeom prst="rect">
            <a:avLst/>
          </a:prstGeom>
          <a:noFill/>
          <a:ln>
            <a:noFill/>
          </a:ln>
          <a:extLst>
            <a:ext uri="{53640926-AAD7-44D8-BBD7-CCE9431645EC}">
              <a14:shadowObscured xmlns:a14="http://schemas.microsoft.com/office/drawing/2010/main"/>
            </a:ext>
          </a:extLst>
        </p:spPr>
      </p:pic>
      <p:pic>
        <p:nvPicPr>
          <p:cNvPr id="14" name="Image 13" descr="https://cdn-s-www.estrepublicain.fr/images/4AA83A93-0D5E-4BD3-9B0B-0489E0EB796F/NW_detail_M/title-1620059139.jpg"/>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7305735" y="4221088"/>
            <a:ext cx="1552801" cy="1019894"/>
          </a:xfrm>
          <a:prstGeom prst="rect">
            <a:avLst/>
          </a:prstGeom>
          <a:noFill/>
          <a:ln>
            <a:noFill/>
          </a:ln>
        </p:spPr>
      </p:pic>
    </p:spTree>
    <p:extLst>
      <p:ext uri="{BB962C8B-B14F-4D97-AF65-F5344CB8AC3E}">
        <p14:creationId xmlns:p14="http://schemas.microsoft.com/office/powerpoint/2010/main" val="192928651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527175" y="198438"/>
            <a:ext cx="7148513" cy="1143000"/>
          </a:xfrm>
        </p:spPr>
        <p:txBody>
          <a:bodyPr/>
          <a:lstStyle/>
          <a:p>
            <a:pPr algn="l" eaLnBrk="1" hangingPunct="1">
              <a:defRPr/>
            </a:pPr>
            <a:r>
              <a:rPr lang="fr-FR" altLang="fr-FR" sz="2000" b="1" dirty="0" smtClean="0">
                <a:solidFill>
                  <a:srgbClr val="47677F"/>
                </a:solidFill>
                <a:latin typeface="Trebuchet MS" panose="020B0603020202020204" pitchFamily="34" charset="0"/>
              </a:rPr>
              <a:t>Déclinaison de la politique cyclable</a:t>
            </a: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kern="1200" dirty="0" smtClean="0">
                <a:solidFill>
                  <a:srgbClr val="948276"/>
                </a:solidFill>
                <a:latin typeface="Trebuchet MS" panose="020B0603020202020204" pitchFamily="34" charset="0"/>
              </a:rPr>
              <a:t>Des projets portés sous MOA Départementale</a:t>
            </a:r>
            <a:endParaRPr lang="fr-FR" altLang="fr-FR" sz="2000" b="1" kern="1200" dirty="0">
              <a:solidFill>
                <a:srgbClr val="948276"/>
              </a:solidFill>
              <a:latin typeface="Trebuchet MS" panose="020B0603020202020204" pitchFamily="34" charset="0"/>
              <a:ea typeface="+mn-ea"/>
              <a:cs typeface="+mn-cs"/>
            </a:endParaRPr>
          </a:p>
        </p:txBody>
      </p:sp>
      <p:sp>
        <p:nvSpPr>
          <p:cNvPr id="16387" name="Text Box 4"/>
          <p:cNvSpPr txBox="1">
            <a:spLocks noChangeArrowheads="1"/>
          </p:cNvSpPr>
          <p:nvPr/>
        </p:nvSpPr>
        <p:spPr bwMode="auto">
          <a:xfrm>
            <a:off x="1527175" y="155098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2000"/>
          </a:p>
        </p:txBody>
      </p:sp>
      <p:sp>
        <p:nvSpPr>
          <p:cNvPr id="16388" name="Line 9"/>
          <p:cNvSpPr>
            <a:spLocks noChangeShapeType="1"/>
          </p:cNvSpPr>
          <p:nvPr/>
        </p:nvSpPr>
        <p:spPr bwMode="auto">
          <a:xfrm>
            <a:off x="1619250" y="765175"/>
            <a:ext cx="6985000" cy="0"/>
          </a:xfrm>
          <a:prstGeom prst="line">
            <a:avLst/>
          </a:prstGeom>
          <a:noFill/>
          <a:ln w="38100">
            <a:solidFill>
              <a:srgbClr val="4767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389" name="Rectangle 10"/>
          <p:cNvSpPr>
            <a:spLocks noChangeArrowheads="1"/>
          </p:cNvSpPr>
          <p:nvPr/>
        </p:nvSpPr>
        <p:spPr bwMode="auto">
          <a:xfrm>
            <a:off x="0" y="6165850"/>
            <a:ext cx="9144000" cy="692150"/>
          </a:xfrm>
          <a:prstGeom prst="rect">
            <a:avLst/>
          </a:prstGeom>
          <a:solidFill>
            <a:srgbClr val="94827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16390" name="Text Box 15"/>
          <p:cNvSpPr txBox="1">
            <a:spLocks noChangeArrowheads="1"/>
          </p:cNvSpPr>
          <p:nvPr/>
        </p:nvSpPr>
        <p:spPr bwMode="auto">
          <a:xfrm>
            <a:off x="1547664" y="1442252"/>
            <a:ext cx="5725483"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ts val="600"/>
              </a:spcBef>
              <a:spcAft>
                <a:spcPts val="600"/>
              </a:spcAft>
              <a:buFont typeface="Wingdings" panose="05000000000000000000" pitchFamily="2" charset="2"/>
              <a:buChar char="Ø"/>
            </a:pPr>
            <a:r>
              <a:rPr lang="fr-FR" altLang="fr-FR" sz="1600" b="1" dirty="0" smtClean="0">
                <a:solidFill>
                  <a:srgbClr val="47677F"/>
                </a:solidFill>
                <a:latin typeface="Trebuchet MS" panose="020B0603020202020204" pitchFamily="34" charset="0"/>
              </a:rPr>
              <a:t>Du </a:t>
            </a:r>
            <a:r>
              <a:rPr lang="fr-FR" altLang="fr-FR" sz="1600" b="1" dirty="0">
                <a:solidFill>
                  <a:srgbClr val="47677F"/>
                </a:solidFill>
                <a:latin typeface="Trebuchet MS" panose="020B0603020202020204" pitchFamily="34" charset="0"/>
              </a:rPr>
              <a:t>jalonnement </a:t>
            </a:r>
            <a:r>
              <a:rPr lang="fr-FR" altLang="fr-FR" sz="1600" b="1" dirty="0" smtClean="0">
                <a:solidFill>
                  <a:srgbClr val="47677F"/>
                </a:solidFill>
                <a:latin typeface="Trebuchet MS" panose="020B0603020202020204" pitchFamily="34" charset="0"/>
              </a:rPr>
              <a:t>cyclable </a:t>
            </a:r>
            <a:r>
              <a:rPr lang="fr-FR" altLang="fr-FR" sz="1600" dirty="0" smtClean="0">
                <a:solidFill>
                  <a:srgbClr val="47677F"/>
                </a:solidFill>
                <a:latin typeface="Trebuchet MS" panose="020B0603020202020204" pitchFamily="34" charset="0"/>
              </a:rPr>
              <a:t>: </a:t>
            </a:r>
            <a:r>
              <a:rPr lang="fr-FR" altLang="fr-FR" sz="1600" dirty="0">
                <a:solidFill>
                  <a:srgbClr val="47677F"/>
                </a:solidFill>
                <a:latin typeface="Trebuchet MS" panose="020B0603020202020204" pitchFamily="34" charset="0"/>
              </a:rPr>
              <a:t>itinéraire </a:t>
            </a:r>
            <a:r>
              <a:rPr lang="fr-FR" altLang="fr-FR" sz="1600" dirty="0" smtClean="0">
                <a:solidFill>
                  <a:srgbClr val="47677F"/>
                </a:solidFill>
                <a:latin typeface="Trebuchet MS" panose="020B0603020202020204" pitchFamily="34" charset="0"/>
              </a:rPr>
              <a:t>entre l’EV6 et le Haut-Doubs</a:t>
            </a:r>
            <a:endParaRPr lang="fr-FR" altLang="fr-FR" sz="1600" dirty="0">
              <a:solidFill>
                <a:srgbClr val="47677F"/>
              </a:solidFill>
              <a:latin typeface="Trebuchet MS" panose="020B0603020202020204" pitchFamily="34" charset="0"/>
            </a:endParaRPr>
          </a:p>
          <a:p>
            <a:pPr algn="just" eaLnBrk="1" hangingPunct="1">
              <a:spcBef>
                <a:spcPts val="600"/>
              </a:spcBef>
              <a:spcAft>
                <a:spcPts val="600"/>
              </a:spcAft>
              <a:buFont typeface="Wingdings" panose="05000000000000000000" pitchFamily="2" charset="2"/>
              <a:buChar char="Ø"/>
            </a:pPr>
            <a:r>
              <a:rPr lang="fr-FR" altLang="fr-FR" sz="1600" b="1" dirty="0" smtClean="0">
                <a:solidFill>
                  <a:srgbClr val="47677F"/>
                </a:solidFill>
                <a:latin typeface="Trebuchet MS" panose="020B0603020202020204" pitchFamily="34" charset="0"/>
              </a:rPr>
              <a:t>Des infrastructures </a:t>
            </a:r>
            <a:r>
              <a:rPr lang="fr-FR" altLang="fr-FR" sz="1600" dirty="0" smtClean="0">
                <a:solidFill>
                  <a:srgbClr val="47677F"/>
                </a:solidFill>
                <a:latin typeface="Trebuchet MS" panose="020B0603020202020204" pitchFamily="34" charset="0"/>
              </a:rPr>
              <a:t>: </a:t>
            </a:r>
          </a:p>
          <a:p>
            <a:pPr lvl="1" algn="just" eaLnBrk="1" hangingPunct="1">
              <a:spcBef>
                <a:spcPts val="600"/>
              </a:spcBef>
              <a:spcAft>
                <a:spcPts val="600"/>
              </a:spcAft>
              <a:buFont typeface="Wingdings" panose="05000000000000000000" pitchFamily="2" charset="2"/>
              <a:buChar char="Ø"/>
            </a:pPr>
            <a:r>
              <a:rPr lang="fr-FR" altLang="fr-FR" sz="1400" dirty="0" smtClean="0">
                <a:solidFill>
                  <a:srgbClr val="47677F"/>
                </a:solidFill>
                <a:latin typeface="Trebuchet MS" panose="020B0603020202020204" pitchFamily="34" charset="0"/>
              </a:rPr>
              <a:t>Passage en site propre de 4 km de l’EV6 au sud de Montbéliard (finalisation en 2022 - 2,5 M€), </a:t>
            </a:r>
          </a:p>
          <a:p>
            <a:pPr lvl="1" algn="just" eaLnBrk="1" hangingPunct="1">
              <a:spcBef>
                <a:spcPts val="600"/>
              </a:spcBef>
              <a:spcAft>
                <a:spcPts val="600"/>
              </a:spcAft>
              <a:buFont typeface="Wingdings" panose="05000000000000000000" pitchFamily="2" charset="2"/>
              <a:buChar char="Ø"/>
            </a:pPr>
            <a:r>
              <a:rPr lang="fr-FR" altLang="fr-FR" sz="1400" dirty="0" smtClean="0">
                <a:solidFill>
                  <a:srgbClr val="47677F"/>
                </a:solidFill>
                <a:latin typeface="Trebuchet MS" panose="020B0603020202020204" pitchFamily="34" charset="0"/>
              </a:rPr>
              <a:t>Création d’une voie verte sur une ancienne voie ferrée dans le secteur d’Ornans (travaux en 2022 - 650 k€), </a:t>
            </a:r>
          </a:p>
          <a:p>
            <a:pPr lvl="1" algn="just" eaLnBrk="1" hangingPunct="1">
              <a:spcBef>
                <a:spcPts val="600"/>
              </a:spcBef>
              <a:spcAft>
                <a:spcPts val="600"/>
              </a:spcAft>
              <a:buFont typeface="Wingdings" panose="05000000000000000000" pitchFamily="2" charset="2"/>
              <a:buChar char="Ø"/>
            </a:pPr>
            <a:r>
              <a:rPr lang="fr-FR" altLang="fr-FR" sz="1400" dirty="0" smtClean="0">
                <a:solidFill>
                  <a:srgbClr val="47677F"/>
                </a:solidFill>
                <a:latin typeface="Trebuchet MS" panose="020B0603020202020204" pitchFamily="34" charset="0"/>
              </a:rPr>
              <a:t>Prise en compte de la problématique cyclable dans la restauration des ouvrages d’arts …</a:t>
            </a:r>
          </a:p>
          <a:p>
            <a:pPr lvl="1" algn="just" eaLnBrk="1" hangingPunct="1">
              <a:spcBef>
                <a:spcPts val="600"/>
              </a:spcBef>
              <a:spcAft>
                <a:spcPts val="600"/>
              </a:spcAft>
              <a:buFont typeface="Wingdings" panose="05000000000000000000" pitchFamily="2" charset="2"/>
              <a:buChar char="Ø"/>
            </a:pPr>
            <a:r>
              <a:rPr lang="fr-FR" altLang="fr-FR" sz="1400" dirty="0">
                <a:solidFill>
                  <a:srgbClr val="47677F"/>
                </a:solidFill>
                <a:latin typeface="Trebuchet MS" panose="020B0603020202020204" pitchFamily="34" charset="0"/>
              </a:rPr>
              <a:t>Sur la base d’une MAJ du schéma cyclable départemental, engagement par le Département d’études d’opportunité sur plusieurs itinéraires à fort potentiel (domicile/travail mais aussi touristique)</a:t>
            </a:r>
          </a:p>
          <a:p>
            <a:pPr marL="342900" lvl="1" indent="-342900" algn="just" eaLnBrk="1" hangingPunct="1">
              <a:spcBef>
                <a:spcPts val="600"/>
              </a:spcBef>
              <a:spcAft>
                <a:spcPts val="600"/>
              </a:spcAft>
              <a:buFont typeface="Wingdings" panose="05000000000000000000" pitchFamily="2" charset="2"/>
              <a:buChar char="Ø"/>
            </a:pPr>
            <a:r>
              <a:rPr lang="fr-FR" altLang="fr-FR" sz="1600" b="1" dirty="0">
                <a:solidFill>
                  <a:srgbClr val="47677F"/>
                </a:solidFill>
                <a:latin typeface="Trebuchet MS" panose="020B0603020202020204" pitchFamily="34" charset="0"/>
              </a:rPr>
              <a:t>Des services </a:t>
            </a:r>
          </a:p>
          <a:p>
            <a:pPr lvl="1" algn="just" eaLnBrk="1" hangingPunct="1">
              <a:spcBef>
                <a:spcPts val="600"/>
              </a:spcBef>
              <a:spcAft>
                <a:spcPts val="600"/>
              </a:spcAft>
              <a:buFont typeface="Wingdings" panose="05000000000000000000" pitchFamily="2" charset="2"/>
              <a:buChar char="Ø"/>
            </a:pPr>
            <a:r>
              <a:rPr lang="fr-FR" altLang="fr-FR" sz="1400" dirty="0" smtClean="0">
                <a:solidFill>
                  <a:srgbClr val="47677F"/>
                </a:solidFill>
                <a:latin typeface="Trebuchet MS" panose="020B0603020202020204" pitchFamily="34" charset="0"/>
              </a:rPr>
              <a:t>Projet de montée </a:t>
            </a:r>
            <a:r>
              <a:rPr lang="fr-FR" altLang="fr-FR" sz="1400" dirty="0">
                <a:solidFill>
                  <a:srgbClr val="47677F"/>
                </a:solidFill>
                <a:latin typeface="Trebuchet MS" panose="020B0603020202020204" pitchFamily="34" charset="0"/>
              </a:rPr>
              <a:t>en gamme de l’</a:t>
            </a:r>
            <a:r>
              <a:rPr lang="fr-FR" altLang="fr-FR" sz="1400" dirty="0" err="1">
                <a:solidFill>
                  <a:srgbClr val="47677F"/>
                </a:solidFill>
                <a:latin typeface="Trebuchet MS" panose="020B0603020202020204" pitchFamily="34" charset="0"/>
              </a:rPr>
              <a:t>Eurovéloroute</a:t>
            </a:r>
            <a:r>
              <a:rPr lang="fr-FR" altLang="fr-FR" sz="1400" dirty="0">
                <a:solidFill>
                  <a:srgbClr val="47677F"/>
                </a:solidFill>
                <a:latin typeface="Trebuchet MS" panose="020B0603020202020204" pitchFamily="34" charset="0"/>
              </a:rPr>
              <a:t> </a:t>
            </a:r>
            <a:r>
              <a:rPr lang="fr-FR" altLang="fr-FR" sz="1400" dirty="0" smtClean="0">
                <a:solidFill>
                  <a:srgbClr val="47677F"/>
                </a:solidFill>
                <a:latin typeface="Trebuchet MS" panose="020B0603020202020204" pitchFamily="34" charset="0"/>
              </a:rPr>
              <a:t>6 (abri …)</a:t>
            </a:r>
            <a:endParaRPr lang="fr-FR" altLang="fr-FR" sz="1400" dirty="0">
              <a:solidFill>
                <a:srgbClr val="47677F"/>
              </a:solidFill>
              <a:latin typeface="Trebuchet MS" panose="020B0603020202020204" pitchFamily="34" charset="0"/>
            </a:endParaRPr>
          </a:p>
        </p:txBody>
      </p:sp>
      <p:pic>
        <p:nvPicPr>
          <p:cNvPr id="16391" name="Image 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1588"/>
            <a:ext cx="1200150" cy="1533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Image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3513" y="6308725"/>
            <a:ext cx="1023937"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4"/>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bwMode="auto">
          <a:xfrm>
            <a:off x="7398045" y="1484784"/>
            <a:ext cx="1638451" cy="1125889"/>
          </a:xfrm>
          <a:prstGeom prst="rect">
            <a:avLst/>
          </a:prstGeom>
          <a:extLst/>
        </p:spPr>
      </p:pic>
      <p:pic>
        <p:nvPicPr>
          <p:cNvPr id="2" name="Image 1"/>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7398045" y="3024353"/>
            <a:ext cx="1638451" cy="1132022"/>
          </a:xfrm>
          <a:prstGeom prst="rect">
            <a:avLst/>
          </a:prstGeom>
        </p:spPr>
      </p:pic>
      <p:pic>
        <p:nvPicPr>
          <p:cNvPr id="3" name="Image 2"/>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7596336" y="4477749"/>
            <a:ext cx="1296000" cy="1497601"/>
          </a:xfrm>
          <a:prstGeom prst="rect">
            <a:avLst/>
          </a:prstGeom>
        </p:spPr>
      </p:pic>
    </p:spTree>
    <p:extLst>
      <p:ext uri="{BB962C8B-B14F-4D97-AF65-F5344CB8AC3E}">
        <p14:creationId xmlns:p14="http://schemas.microsoft.com/office/powerpoint/2010/main" val="78718745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527175" y="116632"/>
            <a:ext cx="7148513" cy="1143000"/>
          </a:xfrm>
        </p:spPr>
        <p:txBody>
          <a:bodyPr/>
          <a:lstStyle/>
          <a:p>
            <a:pPr algn="l" eaLnBrk="1" hangingPunct="1">
              <a:defRPr/>
            </a:pPr>
            <a:r>
              <a:rPr lang="fr-FR" altLang="fr-FR" sz="2000" b="1" dirty="0" smtClean="0">
                <a:solidFill>
                  <a:srgbClr val="47677F"/>
                </a:solidFill>
                <a:latin typeface="Trebuchet MS" panose="020B0603020202020204" pitchFamily="34" charset="0"/>
              </a:rPr>
              <a:t>Déclinaison de la politique cyclable</a:t>
            </a: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kern="1200" dirty="0" smtClean="0">
                <a:solidFill>
                  <a:srgbClr val="948276"/>
                </a:solidFill>
                <a:latin typeface="Trebuchet MS" panose="020B0603020202020204" pitchFamily="34" charset="0"/>
              </a:rPr>
              <a:t>Accompagnement des bourgs-centres du Département</a:t>
            </a:r>
            <a:endParaRPr lang="fr-FR" altLang="fr-FR" sz="2000" b="1" kern="1200" dirty="0">
              <a:solidFill>
                <a:srgbClr val="948276"/>
              </a:solidFill>
              <a:latin typeface="Trebuchet MS" panose="020B0603020202020204" pitchFamily="34" charset="0"/>
              <a:ea typeface="+mn-ea"/>
              <a:cs typeface="+mn-cs"/>
            </a:endParaRPr>
          </a:p>
        </p:txBody>
      </p:sp>
      <p:sp>
        <p:nvSpPr>
          <p:cNvPr id="16387" name="Text Box 4"/>
          <p:cNvSpPr txBox="1">
            <a:spLocks noChangeArrowheads="1"/>
          </p:cNvSpPr>
          <p:nvPr/>
        </p:nvSpPr>
        <p:spPr bwMode="auto">
          <a:xfrm>
            <a:off x="1527175" y="155098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2000"/>
          </a:p>
        </p:txBody>
      </p:sp>
      <p:sp>
        <p:nvSpPr>
          <p:cNvPr id="16388" name="Line 9"/>
          <p:cNvSpPr>
            <a:spLocks noChangeShapeType="1"/>
          </p:cNvSpPr>
          <p:nvPr/>
        </p:nvSpPr>
        <p:spPr bwMode="auto">
          <a:xfrm>
            <a:off x="1619250" y="765175"/>
            <a:ext cx="6985000" cy="0"/>
          </a:xfrm>
          <a:prstGeom prst="line">
            <a:avLst/>
          </a:prstGeom>
          <a:noFill/>
          <a:ln w="38100">
            <a:solidFill>
              <a:srgbClr val="4767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389" name="Rectangle 10"/>
          <p:cNvSpPr>
            <a:spLocks noChangeArrowheads="1"/>
          </p:cNvSpPr>
          <p:nvPr/>
        </p:nvSpPr>
        <p:spPr bwMode="auto">
          <a:xfrm>
            <a:off x="0" y="6165850"/>
            <a:ext cx="9144000" cy="692150"/>
          </a:xfrm>
          <a:prstGeom prst="rect">
            <a:avLst/>
          </a:prstGeom>
          <a:solidFill>
            <a:srgbClr val="94827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16390" name="Text Box 15"/>
          <p:cNvSpPr txBox="1">
            <a:spLocks noChangeArrowheads="1"/>
          </p:cNvSpPr>
          <p:nvPr/>
        </p:nvSpPr>
        <p:spPr bwMode="auto">
          <a:xfrm>
            <a:off x="1609725" y="1496960"/>
            <a:ext cx="4917033"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ts val="600"/>
              </a:spcBef>
              <a:spcAft>
                <a:spcPts val="600"/>
              </a:spcAft>
              <a:buFont typeface="Wingdings" panose="05000000000000000000" pitchFamily="2" charset="2"/>
              <a:buChar char="Ø"/>
            </a:pPr>
            <a:r>
              <a:rPr lang="fr-FR" altLang="fr-FR" sz="1800" b="1" u="sng" dirty="0" smtClean="0">
                <a:solidFill>
                  <a:srgbClr val="47677F"/>
                </a:solidFill>
                <a:latin typeface="Trebuchet MS" panose="020B0603020202020204" pitchFamily="34" charset="0"/>
              </a:rPr>
              <a:t>Objectifs</a:t>
            </a:r>
            <a:r>
              <a:rPr lang="fr-FR" altLang="fr-FR" sz="1800" dirty="0" smtClean="0">
                <a:solidFill>
                  <a:srgbClr val="47677F"/>
                </a:solidFill>
                <a:latin typeface="Trebuchet MS" panose="020B0603020202020204" pitchFamily="34" charset="0"/>
              </a:rPr>
              <a:t> : </a:t>
            </a:r>
          </a:p>
          <a:p>
            <a:pPr lvl="1" algn="just" eaLnBrk="1" hangingPunct="1">
              <a:spcBef>
                <a:spcPts val="600"/>
              </a:spcBef>
              <a:spcAft>
                <a:spcPts val="600"/>
              </a:spcAft>
              <a:buFont typeface="Wingdings" panose="05000000000000000000" pitchFamily="2" charset="2"/>
              <a:buChar char="Ø"/>
            </a:pPr>
            <a:r>
              <a:rPr lang="fr-FR" altLang="fr-FR" sz="1600" dirty="0" smtClean="0">
                <a:solidFill>
                  <a:srgbClr val="47677F"/>
                </a:solidFill>
                <a:latin typeface="Trebuchet MS" panose="020B0603020202020204" pitchFamily="34" charset="0"/>
              </a:rPr>
              <a:t>Accompagner le déploiement de systèmes-vélo dans 3 bourgs-centres par an (rayon de 8/10 km) pour permettre un report modal conséquent vers le vélo</a:t>
            </a:r>
          </a:p>
          <a:p>
            <a:pPr lvl="1" algn="just" eaLnBrk="1" hangingPunct="1">
              <a:spcBef>
                <a:spcPts val="600"/>
              </a:spcBef>
              <a:spcAft>
                <a:spcPts val="600"/>
              </a:spcAft>
              <a:buFont typeface="Wingdings" panose="05000000000000000000" pitchFamily="2" charset="2"/>
              <a:buChar char="Ø"/>
            </a:pPr>
            <a:r>
              <a:rPr lang="fr-FR" altLang="fr-FR" sz="1600" dirty="0" smtClean="0">
                <a:solidFill>
                  <a:srgbClr val="47677F"/>
                </a:solidFill>
                <a:latin typeface="Trebuchet MS" panose="020B0603020202020204" pitchFamily="34" charset="0"/>
              </a:rPr>
              <a:t>Elaboration d’un cahier des charges type mis à disposition des collectivités (diagnostic, définition d’un plan d’action partagé …)</a:t>
            </a:r>
          </a:p>
          <a:p>
            <a:pPr marL="342900" lvl="2" indent="-342900" algn="just" eaLnBrk="1" hangingPunct="1">
              <a:spcBef>
                <a:spcPts val="600"/>
              </a:spcBef>
              <a:spcAft>
                <a:spcPts val="600"/>
              </a:spcAft>
              <a:buFont typeface="Wingdings" panose="05000000000000000000" pitchFamily="2" charset="2"/>
              <a:buChar char="Ø"/>
            </a:pPr>
            <a:r>
              <a:rPr lang="fr-FR" altLang="fr-FR" sz="1800" b="1" u="sng" dirty="0" smtClean="0">
                <a:solidFill>
                  <a:srgbClr val="47677F"/>
                </a:solidFill>
                <a:latin typeface="Trebuchet MS" panose="020B0603020202020204" pitchFamily="34" charset="0"/>
              </a:rPr>
              <a:t>Accompagnement envisagé</a:t>
            </a:r>
            <a:endParaRPr lang="fr-FR" altLang="fr-FR" sz="1800" b="1" u="sng" dirty="0">
              <a:solidFill>
                <a:srgbClr val="47677F"/>
              </a:solidFill>
              <a:latin typeface="Trebuchet MS" panose="020B0603020202020204" pitchFamily="34" charset="0"/>
            </a:endParaRPr>
          </a:p>
          <a:p>
            <a:pPr lvl="1" algn="just" eaLnBrk="1" hangingPunct="1">
              <a:spcBef>
                <a:spcPts val="600"/>
              </a:spcBef>
              <a:spcAft>
                <a:spcPts val="600"/>
              </a:spcAft>
              <a:buFont typeface="Wingdings" panose="05000000000000000000" pitchFamily="2" charset="2"/>
              <a:buChar char="Ø"/>
            </a:pPr>
            <a:r>
              <a:rPr lang="fr-FR" altLang="fr-FR" sz="1600" dirty="0" smtClean="0">
                <a:solidFill>
                  <a:srgbClr val="47677F"/>
                </a:solidFill>
                <a:latin typeface="Trebuchet MS" panose="020B0603020202020204" pitchFamily="34" charset="0"/>
              </a:rPr>
              <a:t>Soutien financier des actions identifiées : proposition d’un accompagnement à hauteur de 50 % des plans d’actions (en cours de validation)</a:t>
            </a:r>
            <a:endParaRPr lang="fr-FR" altLang="fr-FR" sz="1600" dirty="0">
              <a:solidFill>
                <a:srgbClr val="47677F"/>
              </a:solidFill>
              <a:latin typeface="Trebuchet MS" panose="020B0603020202020204" pitchFamily="34" charset="0"/>
            </a:endParaRPr>
          </a:p>
        </p:txBody>
      </p:sp>
      <p:pic>
        <p:nvPicPr>
          <p:cNvPr id="16391" name="Image 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1588"/>
            <a:ext cx="1200150" cy="1533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Image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3513" y="6308725"/>
            <a:ext cx="1023937"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436712" y="2035522"/>
            <a:ext cx="1173013" cy="1386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9"/>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rot="309901">
            <a:off x="6879543" y="1687674"/>
            <a:ext cx="1948766" cy="15841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Image 11"/>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21391100">
            <a:off x="6773926" y="4191707"/>
            <a:ext cx="2160000" cy="14385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36105888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527175" y="198438"/>
            <a:ext cx="7148513" cy="1143000"/>
          </a:xfrm>
        </p:spPr>
        <p:txBody>
          <a:bodyPr/>
          <a:lstStyle/>
          <a:p>
            <a:pPr algn="l" eaLnBrk="1" hangingPunct="1">
              <a:defRPr/>
            </a:pPr>
            <a:r>
              <a:rPr lang="fr-FR" altLang="fr-FR" sz="2000" b="1" dirty="0" smtClean="0">
                <a:solidFill>
                  <a:srgbClr val="47677F"/>
                </a:solidFill>
                <a:latin typeface="Trebuchet MS" panose="020B0603020202020204" pitchFamily="34" charset="0"/>
              </a:rPr>
              <a:t>Déclinaison de la politique cyclable</a:t>
            </a: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kern="1200" dirty="0" smtClean="0">
                <a:solidFill>
                  <a:srgbClr val="948276"/>
                </a:solidFill>
                <a:latin typeface="Trebuchet MS" panose="020B0603020202020204" pitchFamily="34" charset="0"/>
              </a:rPr>
              <a:t>Déploiement du système « point-nœud  »</a:t>
            </a:r>
            <a:endParaRPr lang="fr-FR" altLang="fr-FR" sz="2000" b="1" kern="1200" dirty="0">
              <a:solidFill>
                <a:srgbClr val="948276"/>
              </a:solidFill>
              <a:latin typeface="Trebuchet MS" panose="020B0603020202020204" pitchFamily="34" charset="0"/>
              <a:ea typeface="+mn-ea"/>
              <a:cs typeface="+mn-cs"/>
            </a:endParaRPr>
          </a:p>
        </p:txBody>
      </p:sp>
      <p:sp>
        <p:nvSpPr>
          <p:cNvPr id="16387" name="Text Box 4"/>
          <p:cNvSpPr txBox="1">
            <a:spLocks noChangeArrowheads="1"/>
          </p:cNvSpPr>
          <p:nvPr/>
        </p:nvSpPr>
        <p:spPr bwMode="auto">
          <a:xfrm>
            <a:off x="1527175" y="155098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2000"/>
          </a:p>
        </p:txBody>
      </p:sp>
      <p:sp>
        <p:nvSpPr>
          <p:cNvPr id="16388" name="Line 9"/>
          <p:cNvSpPr>
            <a:spLocks noChangeShapeType="1"/>
          </p:cNvSpPr>
          <p:nvPr/>
        </p:nvSpPr>
        <p:spPr bwMode="auto">
          <a:xfrm>
            <a:off x="1619250" y="765175"/>
            <a:ext cx="6985000" cy="0"/>
          </a:xfrm>
          <a:prstGeom prst="line">
            <a:avLst/>
          </a:prstGeom>
          <a:noFill/>
          <a:ln w="38100">
            <a:solidFill>
              <a:srgbClr val="4767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389" name="Rectangle 10"/>
          <p:cNvSpPr>
            <a:spLocks noChangeArrowheads="1"/>
          </p:cNvSpPr>
          <p:nvPr/>
        </p:nvSpPr>
        <p:spPr bwMode="auto">
          <a:xfrm>
            <a:off x="0" y="6165850"/>
            <a:ext cx="9144000" cy="692150"/>
          </a:xfrm>
          <a:prstGeom prst="rect">
            <a:avLst/>
          </a:prstGeom>
          <a:solidFill>
            <a:srgbClr val="94827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pic>
        <p:nvPicPr>
          <p:cNvPr id="16391" name="Image 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1588"/>
            <a:ext cx="1200150" cy="1533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Image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3513" y="6308725"/>
            <a:ext cx="1023937"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8"/>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bwMode="auto">
          <a:xfrm rot="20466958">
            <a:off x="208087" y="2017076"/>
            <a:ext cx="1313657" cy="1063638"/>
          </a:xfrm>
          <a:prstGeom prst="rect">
            <a:avLst/>
          </a:prstGeom>
          <a:noFill/>
          <a:ln>
            <a:noFill/>
          </a:ln>
          <a:extLst>
            <a:ext uri="{53640926-AAD7-44D8-BBD7-CCE9431645EC}">
              <a14:shadowObscured xmlns:a14="http://schemas.microsoft.com/office/drawing/2010/main"/>
            </a:ext>
          </a:extLst>
        </p:spPr>
      </p:pic>
      <p:pic>
        <p:nvPicPr>
          <p:cNvPr id="3" name="Image 2"/>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rot="659805">
            <a:off x="254504" y="4609609"/>
            <a:ext cx="1197480" cy="1016699"/>
          </a:xfrm>
          <a:prstGeom prst="rect">
            <a:avLst/>
          </a:prstGeom>
        </p:spPr>
      </p:pic>
      <p:sp>
        <p:nvSpPr>
          <p:cNvPr id="12" name="Rectangle 2"/>
          <p:cNvSpPr>
            <a:spLocks noChangeArrowheads="1"/>
          </p:cNvSpPr>
          <p:nvPr/>
        </p:nvSpPr>
        <p:spPr bwMode="auto">
          <a:xfrm>
            <a:off x="1527175" y="1344650"/>
            <a:ext cx="7077075"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lvl="1" indent="-342900" algn="just" eaLnBrk="1" hangingPunct="1">
              <a:spcBef>
                <a:spcPts val="600"/>
              </a:spcBef>
              <a:spcAft>
                <a:spcPts val="600"/>
              </a:spcAft>
              <a:buFont typeface="Wingdings" panose="05000000000000000000" pitchFamily="2" charset="2"/>
              <a:buChar char="Ø"/>
              <a:defRPr/>
            </a:pPr>
            <a:r>
              <a:rPr lang="fr-FR" altLang="fr-FR" sz="1600" b="1" u="sng" dirty="0">
                <a:solidFill>
                  <a:srgbClr val="47677F"/>
                </a:solidFill>
                <a:latin typeface="Trebuchet MS" panose="020B0603020202020204" pitchFamily="34" charset="0"/>
              </a:rPr>
              <a:t>Le </a:t>
            </a:r>
            <a:r>
              <a:rPr lang="fr-FR" altLang="fr-FR" sz="1600" b="1" u="sng" dirty="0" smtClean="0">
                <a:solidFill>
                  <a:srgbClr val="47677F"/>
                </a:solidFill>
                <a:latin typeface="Trebuchet MS" panose="020B0603020202020204" pitchFamily="34" charset="0"/>
              </a:rPr>
              <a:t>principe</a:t>
            </a:r>
            <a:endParaRPr lang="fr-FR" altLang="fr-FR" sz="1600" b="1" u="sng" dirty="0">
              <a:solidFill>
                <a:srgbClr val="47677F"/>
              </a:solidFill>
              <a:latin typeface="Trebuchet MS" panose="020B0603020202020204" pitchFamily="34" charset="0"/>
            </a:endParaRPr>
          </a:p>
          <a:p>
            <a:pPr marL="1028700" lvl="1" algn="just" eaLnBrk="1" hangingPunct="1">
              <a:spcBef>
                <a:spcPts val="600"/>
              </a:spcBef>
              <a:spcAft>
                <a:spcPts val="600"/>
              </a:spcAft>
              <a:buFont typeface="Wingdings" panose="05000000000000000000" pitchFamily="2" charset="2"/>
              <a:buChar char="Ø"/>
              <a:defRPr/>
            </a:pPr>
            <a:r>
              <a:rPr lang="fr-FR" altLang="fr-FR" sz="1600" dirty="0" smtClean="0">
                <a:solidFill>
                  <a:srgbClr val="47677F"/>
                </a:solidFill>
                <a:latin typeface="Trebuchet MS" panose="020B0603020202020204" pitchFamily="34" charset="0"/>
              </a:rPr>
              <a:t>Déployé sur l’ensemble des Pays-Bas</a:t>
            </a:r>
          </a:p>
          <a:p>
            <a:pPr marL="1028700" lvl="1" algn="just" eaLnBrk="1" hangingPunct="1">
              <a:spcBef>
                <a:spcPts val="600"/>
              </a:spcBef>
              <a:spcAft>
                <a:spcPts val="600"/>
              </a:spcAft>
              <a:buFont typeface="Wingdings" panose="05000000000000000000" pitchFamily="2" charset="2"/>
              <a:buChar char="Ø"/>
              <a:defRPr/>
            </a:pPr>
            <a:r>
              <a:rPr lang="fr-FR" altLang="fr-FR" sz="1600" dirty="0" smtClean="0">
                <a:solidFill>
                  <a:srgbClr val="47677F"/>
                </a:solidFill>
                <a:latin typeface="Trebuchet MS" panose="020B0603020202020204" pitchFamily="34" charset="0"/>
              </a:rPr>
              <a:t>Un numéro attribué de façon aléatoire à chaque carrefour</a:t>
            </a:r>
          </a:p>
          <a:p>
            <a:pPr marL="1028700" lvl="1" algn="just" eaLnBrk="1" hangingPunct="1">
              <a:spcBef>
                <a:spcPts val="600"/>
              </a:spcBef>
              <a:spcAft>
                <a:spcPts val="600"/>
              </a:spcAft>
              <a:buFont typeface="Wingdings" panose="05000000000000000000" pitchFamily="2" charset="2"/>
              <a:buChar char="Ø"/>
              <a:defRPr/>
            </a:pPr>
            <a:r>
              <a:rPr lang="fr-FR" altLang="fr-FR" sz="1600" dirty="0" smtClean="0">
                <a:solidFill>
                  <a:srgbClr val="47677F"/>
                </a:solidFill>
                <a:latin typeface="Trebuchet MS" panose="020B0603020202020204" pitchFamily="34" charset="0"/>
              </a:rPr>
              <a:t>Des panneaux indiquant uniquement le numéro du prochain carrefour et sa direction</a:t>
            </a:r>
          </a:p>
          <a:p>
            <a:pPr marL="342900" lvl="1" indent="-342900" algn="just" eaLnBrk="1" hangingPunct="1">
              <a:spcBef>
                <a:spcPts val="600"/>
              </a:spcBef>
              <a:spcAft>
                <a:spcPts val="600"/>
              </a:spcAft>
              <a:buFont typeface="Wingdings" panose="05000000000000000000" pitchFamily="2" charset="2"/>
              <a:buChar char="Ø"/>
              <a:defRPr/>
            </a:pPr>
            <a:r>
              <a:rPr lang="fr-FR" altLang="fr-FR" sz="1600" b="1" u="sng" dirty="0">
                <a:solidFill>
                  <a:srgbClr val="47677F"/>
                </a:solidFill>
                <a:latin typeface="Trebuchet MS" panose="020B0603020202020204" pitchFamily="34" charset="0"/>
              </a:rPr>
              <a:t>Avantages </a:t>
            </a:r>
          </a:p>
          <a:p>
            <a:pPr marL="1028700" lvl="1" algn="just" eaLnBrk="1" hangingPunct="1">
              <a:spcBef>
                <a:spcPts val="600"/>
              </a:spcBef>
              <a:spcAft>
                <a:spcPts val="600"/>
              </a:spcAft>
              <a:buFont typeface="Wingdings" panose="05000000000000000000" pitchFamily="2" charset="2"/>
              <a:buChar char="Ø"/>
              <a:defRPr/>
            </a:pPr>
            <a:r>
              <a:rPr lang="fr-FR" altLang="fr-FR" sz="1600" dirty="0">
                <a:solidFill>
                  <a:srgbClr val="47677F"/>
                </a:solidFill>
                <a:latin typeface="Trebuchet MS" panose="020B0603020202020204" pitchFamily="34" charset="0"/>
              </a:rPr>
              <a:t>Se créer des itinéraires à la carte sans s’enfermer dans des boucles définies</a:t>
            </a:r>
          </a:p>
          <a:p>
            <a:pPr marL="1028700" lvl="1" algn="just" eaLnBrk="1" hangingPunct="1">
              <a:spcBef>
                <a:spcPts val="600"/>
              </a:spcBef>
              <a:spcAft>
                <a:spcPts val="600"/>
              </a:spcAft>
              <a:buFont typeface="Wingdings" panose="05000000000000000000" pitchFamily="2" charset="2"/>
              <a:buChar char="Ø"/>
              <a:defRPr/>
            </a:pPr>
            <a:r>
              <a:rPr lang="fr-FR" altLang="fr-FR" sz="1600" dirty="0">
                <a:solidFill>
                  <a:srgbClr val="47677F"/>
                </a:solidFill>
                <a:latin typeface="Trebuchet MS" panose="020B0603020202020204" pitchFamily="34" charset="0"/>
              </a:rPr>
              <a:t>Un système simple permettant de couvrir l’ensemble d’un </a:t>
            </a:r>
            <a:r>
              <a:rPr lang="fr-FR" altLang="fr-FR" sz="1600" dirty="0" smtClean="0">
                <a:solidFill>
                  <a:srgbClr val="47677F"/>
                </a:solidFill>
                <a:latin typeface="Trebuchet MS" panose="020B0603020202020204" pitchFamily="34" charset="0"/>
              </a:rPr>
              <a:t>territoire</a:t>
            </a:r>
          </a:p>
          <a:p>
            <a:pPr marL="342900" lvl="1" indent="-342900" algn="just" eaLnBrk="1" hangingPunct="1">
              <a:spcBef>
                <a:spcPts val="600"/>
              </a:spcBef>
              <a:spcAft>
                <a:spcPts val="600"/>
              </a:spcAft>
              <a:buFont typeface="Wingdings" panose="05000000000000000000" pitchFamily="2" charset="2"/>
              <a:buChar char="Ø"/>
              <a:defRPr/>
            </a:pPr>
            <a:r>
              <a:rPr lang="fr-FR" altLang="fr-FR" sz="1600" b="1" u="sng" dirty="0">
                <a:solidFill>
                  <a:srgbClr val="47677F"/>
                </a:solidFill>
                <a:latin typeface="Trebuchet MS" panose="020B0603020202020204" pitchFamily="34" charset="0"/>
              </a:rPr>
              <a:t>Le déploiement</a:t>
            </a:r>
          </a:p>
          <a:p>
            <a:pPr marL="1028700" lvl="1" algn="just" eaLnBrk="1" hangingPunct="1">
              <a:spcBef>
                <a:spcPts val="600"/>
              </a:spcBef>
              <a:spcAft>
                <a:spcPts val="600"/>
              </a:spcAft>
              <a:buFont typeface="Wingdings" panose="05000000000000000000" pitchFamily="2" charset="2"/>
              <a:buChar char="Ø"/>
              <a:defRPr/>
            </a:pPr>
            <a:r>
              <a:rPr lang="fr-FR" altLang="fr-FR" sz="1600" dirty="0">
                <a:solidFill>
                  <a:srgbClr val="47677F"/>
                </a:solidFill>
                <a:latin typeface="Trebuchet MS" panose="020B0603020202020204" pitchFamily="34" charset="0"/>
              </a:rPr>
              <a:t>Définition d’une méthodologie </a:t>
            </a:r>
            <a:r>
              <a:rPr lang="fr-FR" altLang="fr-FR" sz="1600" dirty="0" smtClean="0">
                <a:solidFill>
                  <a:srgbClr val="47677F"/>
                </a:solidFill>
                <a:latin typeface="Trebuchet MS" panose="020B0603020202020204" pitchFamily="34" charset="0"/>
              </a:rPr>
              <a:t>en collaboration avec l’Université de Franche-Comté et application sur 2 zones test représentatives du Département + développement d’outils</a:t>
            </a:r>
          </a:p>
        </p:txBody>
      </p:sp>
    </p:spTree>
    <p:extLst>
      <p:ext uri="{BB962C8B-B14F-4D97-AF65-F5344CB8AC3E}">
        <p14:creationId xmlns:p14="http://schemas.microsoft.com/office/powerpoint/2010/main" val="375161563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527175" y="198438"/>
            <a:ext cx="7148513" cy="1143000"/>
          </a:xfrm>
        </p:spPr>
        <p:txBody>
          <a:bodyPr/>
          <a:lstStyle/>
          <a:p>
            <a:pPr algn="l" eaLnBrk="1" hangingPunct="1">
              <a:defRPr/>
            </a:pPr>
            <a:r>
              <a:rPr lang="fr-FR" altLang="fr-FR" sz="2000" b="1" dirty="0" smtClean="0">
                <a:solidFill>
                  <a:srgbClr val="47677F"/>
                </a:solidFill>
                <a:latin typeface="Trebuchet MS" panose="020B0603020202020204" pitchFamily="34" charset="0"/>
              </a:rPr>
              <a:t>Déclinaison de la politique cyclable</a:t>
            </a: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kern="1200" dirty="0">
                <a:solidFill>
                  <a:srgbClr val="948276"/>
                </a:solidFill>
                <a:latin typeface="Trebuchet MS" panose="020B0603020202020204" pitchFamily="34" charset="0"/>
              </a:rPr>
              <a:t>D</a:t>
            </a:r>
            <a:r>
              <a:rPr lang="fr-FR" altLang="fr-FR" sz="2000" b="1" kern="1200" dirty="0" smtClean="0">
                <a:solidFill>
                  <a:srgbClr val="948276"/>
                </a:solidFill>
                <a:latin typeface="Trebuchet MS" panose="020B0603020202020204" pitchFamily="34" charset="0"/>
              </a:rPr>
              <a:t>iversification de l’offre VTT</a:t>
            </a:r>
            <a:endParaRPr lang="fr-FR" altLang="fr-FR" sz="2000" b="1" kern="1200" dirty="0">
              <a:solidFill>
                <a:srgbClr val="948276"/>
              </a:solidFill>
              <a:latin typeface="Trebuchet MS" panose="020B0603020202020204" pitchFamily="34" charset="0"/>
              <a:ea typeface="+mn-ea"/>
              <a:cs typeface="+mn-cs"/>
            </a:endParaRPr>
          </a:p>
        </p:txBody>
      </p:sp>
      <p:sp>
        <p:nvSpPr>
          <p:cNvPr id="16387" name="Text Box 4"/>
          <p:cNvSpPr txBox="1">
            <a:spLocks noChangeArrowheads="1"/>
          </p:cNvSpPr>
          <p:nvPr/>
        </p:nvSpPr>
        <p:spPr bwMode="auto">
          <a:xfrm>
            <a:off x="1527175" y="155098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2000"/>
          </a:p>
        </p:txBody>
      </p:sp>
      <p:sp>
        <p:nvSpPr>
          <p:cNvPr id="16388" name="Line 9"/>
          <p:cNvSpPr>
            <a:spLocks noChangeShapeType="1"/>
          </p:cNvSpPr>
          <p:nvPr/>
        </p:nvSpPr>
        <p:spPr bwMode="auto">
          <a:xfrm>
            <a:off x="1619250" y="765175"/>
            <a:ext cx="6985000" cy="0"/>
          </a:xfrm>
          <a:prstGeom prst="line">
            <a:avLst/>
          </a:prstGeom>
          <a:noFill/>
          <a:ln w="38100">
            <a:solidFill>
              <a:srgbClr val="4767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389" name="Rectangle 10"/>
          <p:cNvSpPr>
            <a:spLocks noChangeArrowheads="1"/>
          </p:cNvSpPr>
          <p:nvPr/>
        </p:nvSpPr>
        <p:spPr bwMode="auto">
          <a:xfrm>
            <a:off x="0" y="6165850"/>
            <a:ext cx="9144000" cy="692150"/>
          </a:xfrm>
          <a:prstGeom prst="rect">
            <a:avLst/>
          </a:prstGeom>
          <a:solidFill>
            <a:srgbClr val="94827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16390" name="Text Box 15"/>
          <p:cNvSpPr txBox="1">
            <a:spLocks noChangeArrowheads="1"/>
          </p:cNvSpPr>
          <p:nvPr/>
        </p:nvSpPr>
        <p:spPr bwMode="auto">
          <a:xfrm>
            <a:off x="1079500" y="1291901"/>
            <a:ext cx="6985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just" eaLnBrk="1" hangingPunct="1">
              <a:spcBef>
                <a:spcPts val="600"/>
              </a:spcBef>
              <a:spcAft>
                <a:spcPts val="600"/>
              </a:spcAft>
              <a:buFont typeface="Wingdings" panose="05000000000000000000" pitchFamily="2" charset="2"/>
              <a:buChar char="Ø"/>
            </a:pPr>
            <a:r>
              <a:rPr lang="fr-FR" altLang="fr-FR" sz="1800" dirty="0" smtClean="0">
                <a:solidFill>
                  <a:srgbClr val="47677F"/>
                </a:solidFill>
                <a:latin typeface="Trebuchet MS" panose="020B0603020202020204" pitchFamily="34" charset="0"/>
              </a:rPr>
              <a:t>Engagement </a:t>
            </a:r>
            <a:r>
              <a:rPr lang="fr-FR" altLang="fr-FR" sz="1800" dirty="0">
                <a:solidFill>
                  <a:srgbClr val="47677F"/>
                </a:solidFill>
                <a:latin typeface="Trebuchet MS" panose="020B0603020202020204" pitchFamily="34" charset="0"/>
              </a:rPr>
              <a:t>d’une étude </a:t>
            </a:r>
            <a:r>
              <a:rPr lang="fr-FR" altLang="fr-FR" sz="1800" dirty="0" smtClean="0">
                <a:solidFill>
                  <a:srgbClr val="47677F"/>
                </a:solidFill>
                <a:latin typeface="Trebuchet MS" panose="020B0603020202020204" pitchFamily="34" charset="0"/>
              </a:rPr>
              <a:t>par le Département pour diagnostiquer l’offre existante, fixer des orientations stratégiques et poser les bases d’un nouveau partenariat avec les acteurs locaux</a:t>
            </a:r>
          </a:p>
        </p:txBody>
      </p:sp>
      <p:pic>
        <p:nvPicPr>
          <p:cNvPr id="16391" name="Image 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1588"/>
            <a:ext cx="1200150" cy="1533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Image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3513" y="6308725"/>
            <a:ext cx="1023937"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527175" y="2546470"/>
            <a:ext cx="4009752" cy="400110"/>
          </a:xfrm>
          <a:prstGeom prst="rect">
            <a:avLst/>
          </a:prstGeom>
        </p:spPr>
        <p:txBody>
          <a:bodyPr wrap="none">
            <a:spAutoFit/>
          </a:bodyPr>
          <a:lstStyle/>
          <a:p>
            <a:r>
              <a:rPr lang="fr-FR" altLang="fr-FR" sz="2000" b="1" dirty="0">
                <a:solidFill>
                  <a:srgbClr val="948276"/>
                </a:solidFill>
                <a:latin typeface="Trebuchet MS" panose="020B0603020202020204" pitchFamily="34" charset="0"/>
              </a:rPr>
              <a:t>Volet </a:t>
            </a:r>
            <a:r>
              <a:rPr lang="fr-FR" altLang="fr-FR" sz="2000" b="1" dirty="0" smtClean="0">
                <a:solidFill>
                  <a:srgbClr val="948276"/>
                </a:solidFill>
                <a:latin typeface="Trebuchet MS" panose="020B0603020202020204" pitchFamily="34" charset="0"/>
              </a:rPr>
              <a:t>animation/communication</a:t>
            </a:r>
            <a:endParaRPr lang="fr-FR" sz="2000" dirty="0"/>
          </a:p>
        </p:txBody>
      </p:sp>
      <p:sp>
        <p:nvSpPr>
          <p:cNvPr id="10" name="Text Box 15"/>
          <p:cNvSpPr txBox="1">
            <a:spLocks noChangeArrowheads="1"/>
          </p:cNvSpPr>
          <p:nvPr/>
        </p:nvSpPr>
        <p:spPr bwMode="auto">
          <a:xfrm>
            <a:off x="1079500" y="3000820"/>
            <a:ext cx="6985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just" eaLnBrk="1" hangingPunct="1">
              <a:spcBef>
                <a:spcPts val="600"/>
              </a:spcBef>
              <a:spcAft>
                <a:spcPts val="600"/>
              </a:spcAft>
              <a:buFont typeface="Wingdings" panose="05000000000000000000" pitchFamily="2" charset="2"/>
              <a:buChar char="Ø"/>
            </a:pPr>
            <a:r>
              <a:rPr lang="fr-FR" altLang="fr-FR" sz="1600" dirty="0" smtClean="0">
                <a:solidFill>
                  <a:srgbClr val="47677F"/>
                </a:solidFill>
                <a:latin typeface="Trebuchet MS" panose="020B0603020202020204" pitchFamily="34" charset="0"/>
              </a:rPr>
              <a:t>Accompagnement par le Département des évènements portés par les collectivités locales et faisant la promotion du vélo (Slow-Up …)</a:t>
            </a:r>
          </a:p>
        </p:txBody>
      </p:sp>
      <p:sp>
        <p:nvSpPr>
          <p:cNvPr id="3" name="AutoShape 2" descr="Station VTT de Métabief - Office de tourisme de Métabief"/>
          <p:cNvSpPr>
            <a:spLocks noChangeAspect="1" noChangeArrowheads="1"/>
          </p:cNvSpPr>
          <p:nvPr/>
        </p:nvSpPr>
        <p:spPr bwMode="auto">
          <a:xfrm>
            <a:off x="155575" y="-609600"/>
            <a:ext cx="3609975" cy="1276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 name="Image 3"/>
          <p:cNvPicPr>
            <a:picLocks noChangeAspect="1"/>
          </p:cNvPicPr>
          <p:nvPr/>
        </p:nvPicPr>
        <p:blipFill>
          <a:blip r:embed="rId5"/>
          <a:stretch>
            <a:fillRect/>
          </a:stretch>
        </p:blipFill>
        <p:spPr>
          <a:xfrm>
            <a:off x="566786" y="4069613"/>
            <a:ext cx="4312333" cy="1513299"/>
          </a:xfrm>
          <a:prstGeom prst="rect">
            <a:avLst/>
          </a:prstGeom>
        </p:spPr>
      </p:pic>
      <p:pic>
        <p:nvPicPr>
          <p:cNvPr id="5" name="Image 4"/>
          <p:cNvPicPr>
            <a:picLocks noChangeAspect="1"/>
          </p:cNvPicPr>
          <p:nvPr/>
        </p:nvPicPr>
        <p:blipFill>
          <a:blip r:embed="rId6"/>
          <a:stretch>
            <a:fillRect/>
          </a:stretch>
        </p:blipFill>
        <p:spPr>
          <a:xfrm>
            <a:off x="5898561" y="3983299"/>
            <a:ext cx="2705100" cy="1685925"/>
          </a:xfrm>
          <a:prstGeom prst="rect">
            <a:avLst/>
          </a:prstGeom>
        </p:spPr>
      </p:pic>
    </p:spTree>
    <p:extLst>
      <p:ext uri="{BB962C8B-B14F-4D97-AF65-F5344CB8AC3E}">
        <p14:creationId xmlns:p14="http://schemas.microsoft.com/office/powerpoint/2010/main" val="215028120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527175" y="198438"/>
            <a:ext cx="7148513" cy="1143000"/>
          </a:xfrm>
        </p:spPr>
        <p:txBody>
          <a:bodyPr/>
          <a:lstStyle/>
          <a:p>
            <a:pPr algn="l" eaLnBrk="1" hangingPunct="1">
              <a:defRPr/>
            </a:pPr>
            <a:r>
              <a:rPr lang="fr-FR" altLang="fr-FR" sz="2000" b="1" dirty="0" smtClean="0">
                <a:solidFill>
                  <a:srgbClr val="47677F"/>
                </a:solidFill>
                <a:latin typeface="Trebuchet MS" panose="020B0603020202020204" pitchFamily="34" charset="0"/>
              </a:rPr>
              <a:t>Déclinaison de la politique cyclable</a:t>
            </a: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dirty="0" smtClean="0">
                <a:solidFill>
                  <a:srgbClr val="930F7E"/>
                </a:solidFill>
                <a:latin typeface="Trebuchet MS" panose="020B0603020202020204" pitchFamily="34" charset="0"/>
              </a:rPr>
              <a:t/>
            </a:r>
            <a:br>
              <a:rPr lang="fr-FR" altLang="fr-FR" sz="2000" b="1" dirty="0" smtClean="0">
                <a:solidFill>
                  <a:srgbClr val="930F7E"/>
                </a:solidFill>
                <a:latin typeface="Trebuchet MS" panose="020B0603020202020204" pitchFamily="34" charset="0"/>
              </a:rPr>
            </a:br>
            <a:r>
              <a:rPr lang="fr-FR" altLang="fr-FR" sz="2000" b="1" kern="1200" dirty="0" smtClean="0">
                <a:solidFill>
                  <a:srgbClr val="948276"/>
                </a:solidFill>
                <a:latin typeface="Trebuchet MS" panose="020B0603020202020204" pitchFamily="34" charset="0"/>
              </a:rPr>
              <a:t>Des actions internes</a:t>
            </a:r>
            <a:endParaRPr lang="fr-FR" altLang="fr-FR" sz="2000" b="1" kern="1200" dirty="0">
              <a:solidFill>
                <a:srgbClr val="948276"/>
              </a:solidFill>
              <a:latin typeface="Trebuchet MS" panose="020B0603020202020204" pitchFamily="34" charset="0"/>
              <a:ea typeface="+mn-ea"/>
              <a:cs typeface="+mn-cs"/>
            </a:endParaRPr>
          </a:p>
        </p:txBody>
      </p:sp>
      <p:sp>
        <p:nvSpPr>
          <p:cNvPr id="16387" name="Text Box 4"/>
          <p:cNvSpPr txBox="1">
            <a:spLocks noChangeArrowheads="1"/>
          </p:cNvSpPr>
          <p:nvPr/>
        </p:nvSpPr>
        <p:spPr bwMode="auto">
          <a:xfrm>
            <a:off x="1527175" y="155098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2000"/>
          </a:p>
        </p:txBody>
      </p:sp>
      <p:sp>
        <p:nvSpPr>
          <p:cNvPr id="16388" name="Line 9"/>
          <p:cNvSpPr>
            <a:spLocks noChangeShapeType="1"/>
          </p:cNvSpPr>
          <p:nvPr/>
        </p:nvSpPr>
        <p:spPr bwMode="auto">
          <a:xfrm>
            <a:off x="1619250" y="765175"/>
            <a:ext cx="6985000" cy="0"/>
          </a:xfrm>
          <a:prstGeom prst="line">
            <a:avLst/>
          </a:prstGeom>
          <a:noFill/>
          <a:ln w="38100">
            <a:solidFill>
              <a:srgbClr val="4767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389" name="Rectangle 10"/>
          <p:cNvSpPr>
            <a:spLocks noChangeArrowheads="1"/>
          </p:cNvSpPr>
          <p:nvPr/>
        </p:nvSpPr>
        <p:spPr bwMode="auto">
          <a:xfrm>
            <a:off x="0" y="6165850"/>
            <a:ext cx="9144000" cy="692150"/>
          </a:xfrm>
          <a:prstGeom prst="rect">
            <a:avLst/>
          </a:prstGeom>
          <a:solidFill>
            <a:srgbClr val="94827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16390" name="Text Box 15"/>
          <p:cNvSpPr txBox="1">
            <a:spLocks noChangeArrowheads="1"/>
          </p:cNvSpPr>
          <p:nvPr/>
        </p:nvSpPr>
        <p:spPr bwMode="auto">
          <a:xfrm>
            <a:off x="1537493" y="1471531"/>
            <a:ext cx="7148513"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ts val="600"/>
              </a:spcBef>
              <a:spcAft>
                <a:spcPts val="600"/>
              </a:spcAft>
              <a:buFont typeface="Wingdings" panose="05000000000000000000" pitchFamily="2" charset="2"/>
              <a:buChar char="Ø"/>
            </a:pPr>
            <a:r>
              <a:rPr lang="fr-FR" altLang="fr-FR" sz="1800" b="1" u="sng" dirty="0" smtClean="0">
                <a:solidFill>
                  <a:srgbClr val="47677F"/>
                </a:solidFill>
                <a:latin typeface="Trebuchet MS" panose="020B0603020202020204" pitchFamily="34" charset="0"/>
              </a:rPr>
              <a:t>Label « Accueil Vélo » </a:t>
            </a:r>
          </a:p>
          <a:p>
            <a:pPr lvl="1" algn="just" eaLnBrk="1" hangingPunct="1">
              <a:spcBef>
                <a:spcPts val="600"/>
              </a:spcBef>
              <a:spcAft>
                <a:spcPts val="600"/>
              </a:spcAft>
              <a:buFont typeface="Wingdings" panose="05000000000000000000" pitchFamily="2" charset="2"/>
              <a:buChar char="Ø"/>
            </a:pPr>
            <a:r>
              <a:rPr lang="fr-FR" altLang="fr-FR" sz="1800" dirty="0" smtClean="0">
                <a:solidFill>
                  <a:srgbClr val="47677F"/>
                </a:solidFill>
                <a:latin typeface="Trebuchet MS" panose="020B0603020202020204" pitchFamily="34" charset="0"/>
              </a:rPr>
              <a:t>Prise </a:t>
            </a:r>
            <a:r>
              <a:rPr lang="fr-FR" altLang="fr-FR" sz="1800" dirty="0">
                <a:solidFill>
                  <a:srgbClr val="47677F"/>
                </a:solidFill>
                <a:latin typeface="Trebuchet MS" panose="020B0603020202020204" pitchFamily="34" charset="0"/>
              </a:rPr>
              <a:t>en charge à 50 % de la labélisation par Doubs Tourisme (soit 100 € par prestataire)</a:t>
            </a:r>
          </a:p>
          <a:p>
            <a:pPr lvl="1" algn="just" eaLnBrk="1" hangingPunct="1">
              <a:spcBef>
                <a:spcPts val="600"/>
              </a:spcBef>
              <a:spcAft>
                <a:spcPts val="600"/>
              </a:spcAft>
              <a:buFont typeface="Wingdings" panose="05000000000000000000" pitchFamily="2" charset="2"/>
              <a:buChar char="Ø"/>
            </a:pPr>
            <a:r>
              <a:rPr lang="fr-FR" altLang="fr-FR" sz="1800" dirty="0" smtClean="0">
                <a:solidFill>
                  <a:srgbClr val="47677F"/>
                </a:solidFill>
                <a:latin typeface="Trebuchet MS" panose="020B0603020202020204" pitchFamily="34" charset="0"/>
              </a:rPr>
              <a:t>17 nouvelles labélisations à la mi-septembre (sur 38)</a:t>
            </a:r>
          </a:p>
          <a:p>
            <a:pPr marL="342900" lvl="1" indent="-342900" algn="just" eaLnBrk="1" hangingPunct="1">
              <a:spcBef>
                <a:spcPts val="600"/>
              </a:spcBef>
              <a:spcAft>
                <a:spcPts val="600"/>
              </a:spcAft>
              <a:buFont typeface="Wingdings" panose="05000000000000000000" pitchFamily="2" charset="2"/>
              <a:buChar char="Ø"/>
            </a:pPr>
            <a:r>
              <a:rPr lang="fr-FR" altLang="fr-FR" sz="1800" b="1" u="sng" dirty="0" smtClean="0">
                <a:solidFill>
                  <a:srgbClr val="47677F"/>
                </a:solidFill>
                <a:latin typeface="Trebuchet MS" panose="020B0603020202020204" pitchFamily="34" charset="0"/>
              </a:rPr>
              <a:t>VAE </a:t>
            </a:r>
            <a:r>
              <a:rPr lang="fr-FR" altLang="fr-FR" sz="1800" b="1" u="sng" dirty="0">
                <a:solidFill>
                  <a:srgbClr val="47677F"/>
                </a:solidFill>
                <a:latin typeface="Trebuchet MS" panose="020B0603020202020204" pitchFamily="34" charset="0"/>
              </a:rPr>
              <a:t>de service / </a:t>
            </a:r>
            <a:r>
              <a:rPr lang="fr-FR" altLang="fr-FR" sz="1800" b="1" u="sng" dirty="0" smtClean="0">
                <a:solidFill>
                  <a:srgbClr val="47677F"/>
                </a:solidFill>
                <a:latin typeface="Trebuchet MS" panose="020B0603020202020204" pitchFamily="34" charset="0"/>
              </a:rPr>
              <a:t>Abri-vélo</a:t>
            </a:r>
            <a:endParaRPr lang="fr-FR" altLang="fr-FR" sz="1800" b="1" u="sng" dirty="0">
              <a:solidFill>
                <a:srgbClr val="47677F"/>
              </a:solidFill>
              <a:latin typeface="Trebuchet MS" panose="020B0603020202020204" pitchFamily="34" charset="0"/>
            </a:endParaRPr>
          </a:p>
          <a:p>
            <a:pPr lvl="1" algn="just" eaLnBrk="1" hangingPunct="1">
              <a:spcBef>
                <a:spcPts val="600"/>
              </a:spcBef>
              <a:spcAft>
                <a:spcPts val="600"/>
              </a:spcAft>
              <a:buFont typeface="Wingdings" panose="05000000000000000000" pitchFamily="2" charset="2"/>
              <a:buChar char="Ø"/>
            </a:pPr>
            <a:r>
              <a:rPr lang="fr-FR" altLang="fr-FR" sz="1800" dirty="0" smtClean="0">
                <a:solidFill>
                  <a:srgbClr val="47677F"/>
                </a:solidFill>
                <a:latin typeface="Trebuchet MS" panose="020B0603020202020204" pitchFamily="34" charset="0"/>
              </a:rPr>
              <a:t>Mise à disposition de VAE de service aux agents du Département qui le souhaite (objectif d’acquérir 200 vélos ; pour info, environ 2 500 agents dans la collectivité)</a:t>
            </a:r>
          </a:p>
          <a:p>
            <a:pPr lvl="1" algn="just" eaLnBrk="1" hangingPunct="1">
              <a:spcBef>
                <a:spcPts val="600"/>
              </a:spcBef>
              <a:spcAft>
                <a:spcPts val="600"/>
              </a:spcAft>
              <a:buFont typeface="Wingdings" panose="05000000000000000000" pitchFamily="2" charset="2"/>
              <a:buChar char="Ø"/>
            </a:pPr>
            <a:r>
              <a:rPr lang="fr-FR" altLang="fr-FR" sz="1800" dirty="0" smtClean="0">
                <a:solidFill>
                  <a:srgbClr val="47677F"/>
                </a:solidFill>
                <a:latin typeface="Trebuchet MS" panose="020B0603020202020204" pitchFamily="34" charset="0"/>
              </a:rPr>
              <a:t>Mise à niveau des bâtiments départementaux pour l’accueil des vélos (plus de 90 sites)</a:t>
            </a:r>
          </a:p>
          <a:p>
            <a:pPr marL="342900" lvl="1" indent="-342900" algn="just" eaLnBrk="1" hangingPunct="1">
              <a:spcBef>
                <a:spcPts val="600"/>
              </a:spcBef>
              <a:spcAft>
                <a:spcPts val="600"/>
              </a:spcAft>
              <a:buFont typeface="Wingdings" panose="05000000000000000000" pitchFamily="2" charset="2"/>
              <a:buChar char="Ø"/>
            </a:pPr>
            <a:r>
              <a:rPr lang="fr-FR" altLang="fr-FR" sz="1800" b="1" u="sng" dirty="0" smtClean="0">
                <a:solidFill>
                  <a:srgbClr val="47677F"/>
                </a:solidFill>
                <a:latin typeface="Trebuchet MS" panose="020B0603020202020204" pitchFamily="34" charset="0"/>
              </a:rPr>
              <a:t>Plan de mobilité et forfait </a:t>
            </a:r>
            <a:r>
              <a:rPr lang="fr-FR" altLang="fr-FR" sz="1800" b="1" u="sng" dirty="0">
                <a:solidFill>
                  <a:srgbClr val="47677F"/>
                </a:solidFill>
                <a:latin typeface="Trebuchet MS" panose="020B0603020202020204" pitchFamily="34" charset="0"/>
              </a:rPr>
              <a:t>mobilité depuis </a:t>
            </a:r>
            <a:r>
              <a:rPr lang="fr-FR" altLang="fr-FR" sz="1800" b="1" u="sng" dirty="0" smtClean="0">
                <a:solidFill>
                  <a:srgbClr val="47677F"/>
                </a:solidFill>
                <a:latin typeface="Trebuchet MS" panose="020B0603020202020204" pitchFamily="34" charset="0"/>
              </a:rPr>
              <a:t>2021</a:t>
            </a:r>
            <a:endParaRPr lang="fr-FR" altLang="fr-FR" sz="1200" dirty="0" smtClean="0">
              <a:solidFill>
                <a:srgbClr val="47677F"/>
              </a:solidFill>
              <a:latin typeface="Trebuchet MS" panose="020B0603020202020204" pitchFamily="34" charset="0"/>
            </a:endParaRPr>
          </a:p>
        </p:txBody>
      </p:sp>
      <p:pic>
        <p:nvPicPr>
          <p:cNvPr id="16391" name="Image 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1588"/>
            <a:ext cx="1200150" cy="1533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Image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3513" y="6308725"/>
            <a:ext cx="1023937"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2645" y="1888725"/>
            <a:ext cx="1006400" cy="1340768"/>
          </a:xfrm>
          <a:prstGeom prst="rect">
            <a:avLst/>
          </a:prstGeom>
        </p:spPr>
      </p:pic>
      <p:pic>
        <p:nvPicPr>
          <p:cNvPr id="14" name="Image 13" descr="\\doubs.fr\partages\DRIT\SCIR\Politique Cyclable\Photos\Remise VAE - Département\154153_Remise des velos electriques VAE aux agents.jpg"/>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163513" y="3894514"/>
            <a:ext cx="1511619" cy="1008000"/>
          </a:xfrm>
          <a:prstGeom prst="rect">
            <a:avLst/>
          </a:prstGeom>
          <a:noFill/>
          <a:ln>
            <a:noFill/>
          </a:ln>
        </p:spPr>
      </p:pic>
    </p:spTree>
    <p:extLst>
      <p:ext uri="{BB962C8B-B14F-4D97-AF65-F5344CB8AC3E}">
        <p14:creationId xmlns:p14="http://schemas.microsoft.com/office/powerpoint/2010/main" val="42530741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odèle par défaut">
  <a:themeElements>
    <a:clrScheme name="Personnalisé 3">
      <a:dk1>
        <a:srgbClr val="000000"/>
      </a:dk1>
      <a:lt1>
        <a:srgbClr val="FFFFFF"/>
      </a:lt1>
      <a:dk2>
        <a:srgbClr val="968478"/>
      </a:dk2>
      <a:lt2>
        <a:srgbClr val="808080"/>
      </a:lt2>
      <a:accent1>
        <a:srgbClr val="47677F"/>
      </a:accent1>
      <a:accent2>
        <a:srgbClr val="A4C864"/>
      </a:accent2>
      <a:accent3>
        <a:srgbClr val="968478"/>
      </a:accent3>
      <a:accent4>
        <a:srgbClr val="000000"/>
      </a:accent4>
      <a:accent5>
        <a:srgbClr val="DAEDEF"/>
      </a:accent5>
      <a:accent6>
        <a:srgbClr val="2D2D8A"/>
      </a:accent6>
      <a:hlink>
        <a:srgbClr val="47677F"/>
      </a:hlink>
      <a:folHlink>
        <a:srgbClr val="A4C864"/>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369B55E448044895B6B918F3B66856" ma:contentTypeVersion="1" ma:contentTypeDescription="Crée un document." ma:contentTypeScope="" ma:versionID="409d7ffb77d0ef47f89b965c584dab60">
  <xsd:schema xmlns:xsd="http://www.w3.org/2001/XMLSchema" xmlns:xs="http://www.w3.org/2001/XMLSchema" xmlns:p="http://schemas.microsoft.com/office/2006/metadata/properties" xmlns:ns1="http://schemas.microsoft.com/sharepoint/v3" targetNamespace="http://schemas.microsoft.com/office/2006/metadata/properties" ma:root="true" ma:fieldsID="62e97f2b4d9f3aeac32dd39fbd04568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56FB5F3-3D80-4D15-82BB-B1A34776C581}">
  <ds:schemaRefs>
    <ds:schemaRef ds:uri="http://schemas.microsoft.com/office/2006/metadata/longProperties"/>
  </ds:schemaRefs>
</ds:datastoreItem>
</file>

<file path=customXml/itemProps2.xml><?xml version="1.0" encoding="utf-8"?>
<ds:datastoreItem xmlns:ds="http://schemas.openxmlformats.org/officeDocument/2006/customXml" ds:itemID="{ADD11FE6-0F27-40A1-ADD3-A27B81BEB0D8}">
  <ds:schemaRefs>
    <ds:schemaRef ds:uri="http://schemas.microsoft.com/sharepoint/v3/contenttype/forms"/>
  </ds:schemaRefs>
</ds:datastoreItem>
</file>

<file path=customXml/itemProps3.xml><?xml version="1.0" encoding="utf-8"?>
<ds:datastoreItem xmlns:ds="http://schemas.openxmlformats.org/officeDocument/2006/customXml" ds:itemID="{8CAFF6F4-E0EF-4949-BF82-0A3BBDB683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5DCB696-F898-48A3-B5B8-AF4742AA3B6B}">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2739</TotalTime>
  <Words>844</Words>
  <Application>Microsoft Office PowerPoint</Application>
  <PresentationFormat>Affichage à l'écran (4:3)</PresentationFormat>
  <Paragraphs>71</Paragraphs>
  <Slides>9</Slides>
  <Notes>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Trebuchet MS</vt:lpstr>
      <vt:lpstr>Wingdings</vt:lpstr>
      <vt:lpstr>Modèle par défaut</vt:lpstr>
      <vt:lpstr>Webinaire du CEREMA – Développer l’usage du vélo en territoires peu denses </vt:lpstr>
      <vt:lpstr>Le Département du Doubs  Carte d’identité</vt:lpstr>
      <vt:lpstr>La politique cyclable (rattachée à la Direction des routes)  Les objectifs (délibération de juin 2020)</vt:lpstr>
      <vt:lpstr>Déclinaison de la politique cyclable  Aide financière et technique aux projets cyclables du territoire</vt:lpstr>
      <vt:lpstr>Déclinaison de la politique cyclable  Des projets portés sous MOA Départementale</vt:lpstr>
      <vt:lpstr>Déclinaison de la politique cyclable  Accompagnement des bourgs-centres du Département</vt:lpstr>
      <vt:lpstr>Déclinaison de la politique cyclable  Déploiement du système « point-nœud  »</vt:lpstr>
      <vt:lpstr>Déclinaison de la politique cyclable  Diversification de l’offre VTT</vt:lpstr>
      <vt:lpstr>Déclinaison de la politique cyclable  Des actions internes</vt:lpstr>
    </vt:vector>
  </TitlesOfParts>
  <Company>conseil general du doubs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Modele_diaporama_2014_06_30</dc:title>
  <dc:creator>Conseil général du Doubs</dc:creator>
  <cp:lastModifiedBy>PILLET Arnaud</cp:lastModifiedBy>
  <cp:revision>299</cp:revision>
  <dcterms:created xsi:type="dcterms:W3CDTF">2010-10-19T14:33:21Z</dcterms:created>
  <dcterms:modified xsi:type="dcterms:W3CDTF">2021-11-30T10:49:32Z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ementGuideTaxHTField">
    <vt:lpwstr/>
  </property>
  <property fmtid="{D5CDD505-2E9C-101B-9397-08002B2CF9AE}" pid="3" name="Classement">
    <vt:lpwstr/>
  </property>
  <property fmtid="{D5CDD505-2E9C-101B-9397-08002B2CF9AE}" pid="4" name="ClassementFichesTaxHTField">
    <vt:lpwstr/>
  </property>
  <property fmtid="{D5CDD505-2E9C-101B-9397-08002B2CF9AE}" pid="5" name="ClassementProcedureTaxHTField">
    <vt:lpwstr/>
  </property>
  <property fmtid="{D5CDD505-2E9C-101B-9397-08002B2CF9AE}" pid="6" name="ClassementProcedure">
    <vt:lpwstr/>
  </property>
  <property fmtid="{D5CDD505-2E9C-101B-9397-08002B2CF9AE}" pid="7" name="ClassementTaxHTField0">
    <vt:lpwstr/>
  </property>
  <property fmtid="{D5CDD505-2E9C-101B-9397-08002B2CF9AE}" pid="8" name="display_urn:schemas-microsoft-com:office:office#Auteur">
    <vt:lpwstr>Parriaux Jérôme</vt:lpwstr>
  </property>
  <property fmtid="{D5CDD505-2E9C-101B-9397-08002B2CF9AE}" pid="9" name="ContentTypeId">
    <vt:lpwstr>0x010100B3369B55E448044895B6B918F3B66856</vt:lpwstr>
  </property>
  <property fmtid="{D5CDD505-2E9C-101B-9397-08002B2CF9AE}" pid="10" name="ClassementModele">
    <vt:lpwstr>287;#Diaporama|70f3b328-40ee-4035-aa41-3d42a6456da1</vt:lpwstr>
  </property>
  <property fmtid="{D5CDD505-2E9C-101B-9397-08002B2CF9AE}" pid="11" name="ClassementFiches">
    <vt:lpwstr/>
  </property>
  <property fmtid="{D5CDD505-2E9C-101B-9397-08002B2CF9AE}" pid="12" name="ClassementGuide">
    <vt:lpwstr/>
  </property>
  <property fmtid="{D5CDD505-2E9C-101B-9397-08002B2CF9AE}" pid="13" name="TaxCatchAll">
    <vt:lpwstr>287;#Diaporama|70f3b328-40ee-4035-aa41-3d42a6456da1</vt:lpwstr>
  </property>
</Properties>
</file>